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1"/>
  </p:sldMasterIdLst>
  <p:notesMasterIdLst>
    <p:notesMasterId r:id="rId24"/>
  </p:notesMasterIdLst>
  <p:sldIdLst>
    <p:sldId id="256" r:id="rId2"/>
    <p:sldId id="259" r:id="rId3"/>
    <p:sldId id="266" r:id="rId4"/>
    <p:sldId id="267" r:id="rId5"/>
    <p:sldId id="268" r:id="rId6"/>
    <p:sldId id="269" r:id="rId7"/>
    <p:sldId id="270" r:id="rId8"/>
    <p:sldId id="271" r:id="rId9"/>
    <p:sldId id="272" r:id="rId10"/>
    <p:sldId id="260" r:id="rId11"/>
    <p:sldId id="263" r:id="rId12"/>
    <p:sldId id="261" r:id="rId13"/>
    <p:sldId id="278" r:id="rId14"/>
    <p:sldId id="262" r:id="rId15"/>
    <p:sldId id="264" r:id="rId16"/>
    <p:sldId id="265" r:id="rId17"/>
    <p:sldId id="275" r:id="rId18"/>
    <p:sldId id="273" r:id="rId19"/>
    <p:sldId id="274" r:id="rId20"/>
    <p:sldId id="276" r:id="rId21"/>
    <p:sldId id="279" r:id="rId22"/>
    <p:sldId id="258"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9086" autoAdjust="0"/>
  </p:normalViewPr>
  <p:slideViewPr>
    <p:cSldViewPr snapToObjects="1">
      <p:cViewPr>
        <p:scale>
          <a:sx n="80" d="100"/>
          <a:sy n="80" d="100"/>
        </p:scale>
        <p:origin x="-2514" y="-3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86" d="100"/>
          <a:sy n="86" d="100"/>
        </p:scale>
        <p:origin x="3786"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1230F8-2015-46AC-9C15-B08EDE877F5D}" type="datetimeFigureOut">
              <a:rPr lang="hu-HU" smtClean="0"/>
              <a:t>2015.07.16.</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A5C11E-540C-488B-B718-84796C0B45F1}" type="slidenum">
              <a:rPr lang="hu-HU" smtClean="0"/>
              <a:t>‹#›</a:t>
            </a:fld>
            <a:endParaRPr lang="hu-HU"/>
          </a:p>
        </p:txBody>
      </p:sp>
    </p:spTree>
    <p:extLst>
      <p:ext uri="{BB962C8B-B14F-4D97-AF65-F5344CB8AC3E}">
        <p14:creationId xmlns:p14="http://schemas.microsoft.com/office/powerpoint/2010/main" val="4036585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CDA5C11E-540C-488B-B718-84796C0B45F1}" type="slidenum">
              <a:rPr lang="hu-HU" smtClean="0"/>
              <a:t>1</a:t>
            </a:fld>
            <a:endParaRPr lang="hu-HU"/>
          </a:p>
        </p:txBody>
      </p:sp>
    </p:spTree>
    <p:extLst>
      <p:ext uri="{BB962C8B-B14F-4D97-AF65-F5344CB8AC3E}">
        <p14:creationId xmlns:p14="http://schemas.microsoft.com/office/powerpoint/2010/main" val="4112389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kern="1200" dirty="0" smtClean="0">
                <a:solidFill>
                  <a:schemeClr val="tx1"/>
                </a:solidFill>
                <a:effectLst/>
                <a:latin typeface="+mn-lt"/>
                <a:ea typeface="+mn-ea"/>
                <a:cs typeface="+mn-cs"/>
              </a:rPr>
              <a:t>A vízbázisok védőövezeteinek előzetes kijelölése megtörtént</a:t>
            </a:r>
          </a:p>
          <a:p>
            <a:endParaRPr lang="hu-HU" sz="1200" kern="1200" dirty="0" smtClean="0">
              <a:solidFill>
                <a:schemeClr val="tx1"/>
              </a:solidFill>
              <a:effectLst/>
              <a:latin typeface="+mn-lt"/>
              <a:ea typeface="+mn-ea"/>
              <a:cs typeface="+mn-cs"/>
            </a:endParaRPr>
          </a:p>
          <a:p>
            <a:r>
              <a:rPr lang="hu-HU" sz="1200" kern="1200" dirty="0" smtClean="0">
                <a:solidFill>
                  <a:schemeClr val="tx1"/>
                </a:solidFill>
                <a:effectLst/>
                <a:latin typeface="+mn-lt"/>
                <a:ea typeface="+mn-ea"/>
                <a:cs typeface="+mn-cs"/>
              </a:rPr>
              <a:t>A felszín alatti víztestek állapota:</a:t>
            </a:r>
          </a:p>
          <a:p>
            <a:r>
              <a:rPr lang="hu-HU" sz="1200" kern="1200" dirty="0" smtClean="0">
                <a:solidFill>
                  <a:schemeClr val="tx1"/>
                </a:solidFill>
                <a:effectLst/>
                <a:latin typeface="+mn-lt"/>
                <a:ea typeface="+mn-ea"/>
                <a:cs typeface="+mn-cs"/>
              </a:rPr>
              <a:t>Mennyiségileg jó.</a:t>
            </a:r>
          </a:p>
          <a:p>
            <a:r>
              <a:rPr lang="hu-HU" sz="1200" kern="1200" dirty="0" smtClean="0">
                <a:solidFill>
                  <a:schemeClr val="tx1"/>
                </a:solidFill>
                <a:effectLst/>
                <a:latin typeface="+mn-lt"/>
                <a:ea typeface="+mn-ea"/>
                <a:cs typeface="+mn-cs"/>
              </a:rPr>
              <a:t>Kémiai állapot: mindkét sekély porózus víztest állapota részben a felszín alatti víztesteken található vízbázis védőövezetein fúrt kutakban (termelő, megfigyelő és egyéb kutakban) mért túllépések miatt lett gyenge minősítésű. Azon vízbázisok közül, melyeknél a fenti okok miatt gyenge minősítés került meghatározásra, a Tököl-Szigetújfalui vízbázis az, ami érinti az RSD víztestet is. A vízbázis esetében az egyéb (nem ivóvíz) termelő és megfigyelő kutakban mért szulfát és nitrát koncentrációk határérték túllépései okoznak problémát. </a:t>
            </a:r>
          </a:p>
          <a:p>
            <a:r>
              <a:rPr lang="hu-HU" dirty="0" smtClean="0"/>
              <a:t>Nem </a:t>
            </a:r>
            <a:r>
              <a:rPr lang="hu-HU" dirty="0" err="1" smtClean="0"/>
              <a:t>termelőkutakban</a:t>
            </a:r>
            <a:r>
              <a:rPr lang="hu-HU" dirty="0" smtClean="0"/>
              <a:t> voltak rossz határértékek!</a:t>
            </a:r>
            <a:endParaRPr lang="hu-HU" dirty="0"/>
          </a:p>
        </p:txBody>
      </p:sp>
      <p:sp>
        <p:nvSpPr>
          <p:cNvPr id="4" name="Dia számának helye 3"/>
          <p:cNvSpPr>
            <a:spLocks noGrp="1"/>
          </p:cNvSpPr>
          <p:nvPr>
            <p:ph type="sldNum" sz="quarter" idx="10"/>
          </p:nvPr>
        </p:nvSpPr>
        <p:spPr/>
        <p:txBody>
          <a:bodyPr/>
          <a:lstStyle/>
          <a:p>
            <a:fld id="{CDA5C11E-540C-488B-B718-84796C0B45F1}" type="slidenum">
              <a:rPr lang="hu-HU" smtClean="0"/>
              <a:t>18</a:t>
            </a:fld>
            <a:endParaRPr lang="hu-HU"/>
          </a:p>
        </p:txBody>
      </p:sp>
    </p:spTree>
    <p:extLst>
      <p:ext uri="{BB962C8B-B14F-4D97-AF65-F5344CB8AC3E}">
        <p14:creationId xmlns:p14="http://schemas.microsoft.com/office/powerpoint/2010/main" val="3882154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A felszíni vizek esetén a monitoring kiterjed az ökológiai és a kémiai állapot szempontjából indikatív biológiai elemek és speciális veszélyes anyagok meghatározására, valamint azokra a fizikai, kémiai paraméterekre és </a:t>
            </a:r>
            <a:r>
              <a:rPr lang="hu-HU" dirty="0" err="1" smtClean="0"/>
              <a:t>hidromorfológiai</a:t>
            </a:r>
            <a:r>
              <a:rPr lang="hu-HU" dirty="0" smtClean="0"/>
              <a:t> jellemzőkre, amelyek az ökológiai állapotot befolyásolják. A felszín alatti vizeknél a programok a kémiai és a mennyiségi állapot megfigyelését célozzák meg. A védett területeken a feszíni és felszín alatti vizek megfigyelését olyan jellemzők egészítik ki, amelyeket az egyes védett terület kialakítását előíró jogszabály határoz meg.</a:t>
            </a:r>
            <a:endParaRPr lang="hu-HU" dirty="0"/>
          </a:p>
        </p:txBody>
      </p:sp>
      <p:sp>
        <p:nvSpPr>
          <p:cNvPr id="4" name="Dia számának helye 3"/>
          <p:cNvSpPr>
            <a:spLocks noGrp="1"/>
          </p:cNvSpPr>
          <p:nvPr>
            <p:ph type="sldNum" sz="quarter" idx="10"/>
          </p:nvPr>
        </p:nvSpPr>
        <p:spPr/>
        <p:txBody>
          <a:bodyPr/>
          <a:lstStyle/>
          <a:p>
            <a:fld id="{CDA5C11E-540C-488B-B718-84796C0B45F1}" type="slidenum">
              <a:rPr lang="hu-HU" smtClean="0"/>
              <a:t>19</a:t>
            </a:fld>
            <a:endParaRPr lang="hu-HU"/>
          </a:p>
        </p:txBody>
      </p:sp>
    </p:spTree>
    <p:extLst>
      <p:ext uri="{BB962C8B-B14F-4D97-AF65-F5344CB8AC3E}">
        <p14:creationId xmlns:p14="http://schemas.microsoft.com/office/powerpoint/2010/main" val="1082175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b="1" dirty="0" smtClean="0"/>
              <a:t>Az ökológiai állapot meghatározása 5 osztályos skálán (kiváló, jó, mérsékelt, gyenge, rossz)</a:t>
            </a:r>
            <a:r>
              <a:rPr lang="hu-HU" dirty="0" smtClean="0"/>
              <a:t>, a víztípusra jellemző referencia állapothoz viszonyítva történik. A referencia-állapotot a terhelés hiánya vagy igen csekély mértékű zavarás jellemzi, ipari, városi vagy mezőgazdasági eredetű emberi tevékenység jelentős hatása nélkül. Nem jelent feltétlenül zavartalan állapotot, az emberi terhelések megengedettek addig a pontig, amíg azok csak nagyon csekély ökológiai hatásokkal járnak az általános fizikai-kémiai, </a:t>
            </a:r>
            <a:r>
              <a:rPr lang="hu-HU" dirty="0" err="1" smtClean="0"/>
              <a:t>hidromorfológiai</a:t>
            </a:r>
            <a:r>
              <a:rPr lang="hu-HU" dirty="0" smtClean="0"/>
              <a:t> és biológiai minőségi elemekre nézve.</a:t>
            </a:r>
          </a:p>
          <a:p>
            <a:r>
              <a:rPr lang="hu-HU" b="1" dirty="0" smtClean="0"/>
              <a:t>A kémiai állapot két osztályos minősítésen alapul (jó vagy nem éri el a jó állapotot),</a:t>
            </a:r>
            <a:r>
              <a:rPr lang="hu-HU" dirty="0" smtClean="0"/>
              <a:t> attól függően, hogy megfelel-e a környezetminőségi határértékeknek.</a:t>
            </a:r>
          </a:p>
          <a:p>
            <a:r>
              <a:rPr lang="hu-HU" dirty="0" smtClean="0"/>
              <a:t>Az ökológiai állapot meghatározásához figyelembe vett minőségi elemek:  5 élőlénycsoportra vonatkozó biológiai jellemzők:  </a:t>
            </a:r>
            <a:r>
              <a:rPr lang="hu-HU" dirty="0" err="1" smtClean="0"/>
              <a:t>fitoplankton-mikroszkópikus</a:t>
            </a:r>
            <a:r>
              <a:rPr lang="hu-HU" dirty="0" smtClean="0"/>
              <a:t> algák,  </a:t>
            </a:r>
            <a:r>
              <a:rPr lang="hu-HU" dirty="0" err="1" smtClean="0"/>
              <a:t>fitobentosz-</a:t>
            </a:r>
            <a:r>
              <a:rPr lang="hu-HU" dirty="0" smtClean="0"/>
              <a:t> bevonatlakó algák, </a:t>
            </a:r>
            <a:r>
              <a:rPr lang="hu-HU" dirty="0" err="1" smtClean="0"/>
              <a:t>makrofiton-makroszkópikusvizinövényzet</a:t>
            </a:r>
            <a:r>
              <a:rPr lang="hu-HU" dirty="0" smtClean="0"/>
              <a:t>,  </a:t>
            </a:r>
            <a:r>
              <a:rPr lang="hu-HU" dirty="0" err="1" smtClean="0"/>
              <a:t>makrozoobenton-makroszkópikusvizi</a:t>
            </a:r>
            <a:r>
              <a:rPr lang="hu-HU" dirty="0" smtClean="0"/>
              <a:t> gerinctelenek,  halak,  fizikai-kémiai elemek (</a:t>
            </a:r>
            <a:r>
              <a:rPr lang="hu-HU" dirty="0" err="1" smtClean="0"/>
              <a:t>szervesanyag</a:t>
            </a:r>
            <a:r>
              <a:rPr lang="hu-HU" dirty="0" smtClean="0"/>
              <a:t>, tápanyag, sótartalom és pH),  egyéb specifikus szennyezőanyagok (fémek),  </a:t>
            </a:r>
            <a:r>
              <a:rPr lang="hu-HU" dirty="0" err="1" smtClean="0"/>
              <a:t>hidromorfológiai</a:t>
            </a:r>
            <a:r>
              <a:rPr lang="hu-HU" dirty="0" smtClean="0"/>
              <a:t> jellemzők (hosszirányú átjárhatóság, vízjárás és sebességviszonyok, keresztirányú átjárhatóság és a parti sáv állapota, mederviszonyok, felszín alatti vizekkel való kapcsolat). </a:t>
            </a:r>
          </a:p>
          <a:p>
            <a:r>
              <a:rPr lang="hu-HU" dirty="0" smtClean="0"/>
              <a:t>A mesterséges és az erősen módosított állapotú víztestek esetén a minősítés kiindulási alapja a maximális ökológiai potenciál, amely egy hasonló természetes állapotú víztest referencia- állapotából a víztest funkciójának megtartása mellett tett engedményként, vagy a maximálisan végrehajtható intézkedések eredményeként vezethető le, és a potenciálisan elérhető legjobb „állapotot” jelenti. A jó </a:t>
            </a:r>
            <a:r>
              <a:rPr lang="hu-HU" dirty="0" err="1" smtClean="0"/>
              <a:t>ökopotenciál</a:t>
            </a:r>
            <a:r>
              <a:rPr lang="hu-HU" dirty="0" smtClean="0"/>
              <a:t> ezzel szemben az a reálisan elérhető környezeti célkitűzés, amit az ökológiailag hatékony intézkedések végrehajtásával lehet elérni. Az osztályba-sorolás is azonos felbontású, csak az ökológiai „állapot” helyett a megfelelő szintű „potenciál” kifejezést kell alkalmazni. </a:t>
            </a:r>
            <a:endParaRPr lang="hu-HU" dirty="0" smtClean="0"/>
          </a:p>
          <a:p>
            <a:r>
              <a:rPr lang="hu-HU" dirty="0" smtClean="0"/>
              <a:t> </a:t>
            </a:r>
            <a:r>
              <a:rPr lang="hu-HU" dirty="0" err="1" smtClean="0"/>
              <a:t>makrozoobenton-makroszkópikusvizi</a:t>
            </a:r>
            <a:r>
              <a:rPr lang="hu-HU" dirty="0" smtClean="0"/>
              <a:t> gerinctelenek: előző </a:t>
            </a:r>
            <a:r>
              <a:rPr lang="hu-HU" dirty="0" err="1" smtClean="0"/>
              <a:t>VGT-ben</a:t>
            </a:r>
            <a:r>
              <a:rPr lang="hu-HU" dirty="0" smtClean="0"/>
              <a:t> gyenge minősítést </a:t>
            </a:r>
            <a:r>
              <a:rPr lang="hu-HU" dirty="0" smtClean="0">
                <a:sym typeface="Wingdings" pitchFamily="2" charset="2"/>
              </a:rPr>
              <a:t> ez az élőlénycsoport érzékeny a szennyvízterhelésre</a:t>
            </a:r>
            <a:endParaRPr lang="hu-HU" dirty="0"/>
          </a:p>
        </p:txBody>
      </p:sp>
      <p:sp>
        <p:nvSpPr>
          <p:cNvPr id="4" name="Dia számának helye 3"/>
          <p:cNvSpPr>
            <a:spLocks noGrp="1"/>
          </p:cNvSpPr>
          <p:nvPr>
            <p:ph type="sldNum" sz="quarter" idx="10"/>
          </p:nvPr>
        </p:nvSpPr>
        <p:spPr/>
        <p:txBody>
          <a:bodyPr/>
          <a:lstStyle/>
          <a:p>
            <a:fld id="{CDA5C11E-540C-488B-B718-84796C0B45F1}" type="slidenum">
              <a:rPr lang="hu-HU" smtClean="0"/>
              <a:t>20</a:t>
            </a:fld>
            <a:endParaRPr lang="hu-HU"/>
          </a:p>
        </p:txBody>
      </p:sp>
    </p:spTree>
    <p:extLst>
      <p:ext uri="{BB962C8B-B14F-4D97-AF65-F5344CB8AC3E}">
        <p14:creationId xmlns:p14="http://schemas.microsoft.com/office/powerpoint/2010/main" val="3002917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HA2: nincs előrelépés, nem volt rá támogatás </a:t>
            </a:r>
            <a:r>
              <a:rPr lang="hu-HU" dirty="0" smtClean="0">
                <a:sym typeface="Wingdings" pitchFamily="2" charset="2"/>
              </a:rPr>
              <a:t> Agrárkamara és VM kompetencia</a:t>
            </a:r>
          </a:p>
          <a:p>
            <a:r>
              <a:rPr lang="hu-HU" dirty="0" smtClean="0">
                <a:sym typeface="Wingdings" pitchFamily="2" charset="2"/>
              </a:rPr>
              <a:t>1 db kijelölt strandhely</a:t>
            </a:r>
            <a:endParaRPr lang="hu-HU" dirty="0"/>
          </a:p>
        </p:txBody>
      </p:sp>
      <p:sp>
        <p:nvSpPr>
          <p:cNvPr id="4" name="Dia számának helye 3"/>
          <p:cNvSpPr>
            <a:spLocks noGrp="1"/>
          </p:cNvSpPr>
          <p:nvPr>
            <p:ph type="sldNum" sz="quarter" idx="10"/>
          </p:nvPr>
        </p:nvSpPr>
        <p:spPr/>
        <p:txBody>
          <a:bodyPr/>
          <a:lstStyle/>
          <a:p>
            <a:fld id="{CDA5C11E-540C-488B-B718-84796C0B45F1}" type="slidenum">
              <a:rPr lang="hu-HU" smtClean="0"/>
              <a:t>21</a:t>
            </a:fld>
            <a:endParaRPr lang="hu-HU"/>
          </a:p>
        </p:txBody>
      </p:sp>
    </p:spTree>
    <p:extLst>
      <p:ext uri="{BB962C8B-B14F-4D97-AF65-F5344CB8AC3E}">
        <p14:creationId xmlns:p14="http://schemas.microsoft.com/office/powerpoint/2010/main" val="2082164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CDA5C11E-540C-488B-B718-84796C0B45F1}" type="slidenum">
              <a:rPr lang="hu-HU" smtClean="0"/>
              <a:t>22</a:t>
            </a:fld>
            <a:endParaRPr lang="hu-HU"/>
          </a:p>
        </p:txBody>
      </p:sp>
    </p:spTree>
    <p:extLst>
      <p:ext uri="{BB962C8B-B14F-4D97-AF65-F5344CB8AC3E}">
        <p14:creationId xmlns:p14="http://schemas.microsoft.com/office/powerpoint/2010/main" val="4112389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dirty="0" smtClean="0"/>
              <a:t>Ahhoz, hogy a </a:t>
            </a:r>
            <a:r>
              <a:rPr lang="hu-HU" sz="1200" dirty="0" err="1" smtClean="0"/>
              <a:t>VKI-ben</a:t>
            </a:r>
            <a:r>
              <a:rPr lang="hu-HU" sz="1200" baseline="0" dirty="0" smtClean="0"/>
              <a:t> megfogalmazott új vízpolitika végrehajtható legyen, minden tagországnak, így Magyarországnak is meg kellett terveznie saját stratégiáját. Ez a vízgyűjtő-gazdálkodási tervekben lett lefektetve. Az Európai Unió minden tagállama számára előírta, hogy 2009 végéig készítsen vízgyűjtő-gazdálkodási tervet, amelyben összefoglalja mindazt, amit a felszíni és felszín alatti vizek védelme és a vízhasználat fenntarthatóvá tétele érdekében tenni kíván 2015-ig és az azt követő 12 évben.</a:t>
            </a:r>
          </a:p>
          <a:p>
            <a:r>
              <a:rPr lang="hu-HU" sz="1200" baseline="0" dirty="0" smtClean="0"/>
              <a:t>Az ország négy részvízgyűjtőre és 42 tervezési alegységre lett felosztva.</a:t>
            </a:r>
            <a:endParaRPr lang="hu-HU" dirty="0" smtClean="0"/>
          </a:p>
          <a:p>
            <a:endParaRPr lang="hu-HU" dirty="0"/>
          </a:p>
        </p:txBody>
      </p:sp>
      <p:sp>
        <p:nvSpPr>
          <p:cNvPr id="4" name="Dia számának helye 3"/>
          <p:cNvSpPr>
            <a:spLocks noGrp="1"/>
          </p:cNvSpPr>
          <p:nvPr>
            <p:ph type="sldNum" sz="quarter" idx="10"/>
          </p:nvPr>
        </p:nvSpPr>
        <p:spPr/>
        <p:txBody>
          <a:bodyPr/>
          <a:lstStyle/>
          <a:p>
            <a:fld id="{CDA5C11E-540C-488B-B718-84796C0B45F1}" type="slidenum">
              <a:rPr lang="hu-HU" smtClean="0"/>
              <a:t>7</a:t>
            </a:fld>
            <a:endParaRPr lang="hu-HU"/>
          </a:p>
        </p:txBody>
      </p:sp>
    </p:spTree>
    <p:extLst>
      <p:ext uri="{BB962C8B-B14F-4D97-AF65-F5344CB8AC3E}">
        <p14:creationId xmlns:p14="http://schemas.microsoft.com/office/powerpoint/2010/main" val="1723065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1" i="0" u="none" strike="noStrike" kern="1200" baseline="0" dirty="0" smtClean="0">
                <a:solidFill>
                  <a:schemeClr val="tx1"/>
                </a:solidFill>
                <a:latin typeface="+mn-lt"/>
                <a:ea typeface="+mn-ea"/>
                <a:cs typeface="+mn-cs"/>
              </a:rPr>
              <a:t>Tengerszint feletti magasság </a:t>
            </a:r>
            <a:r>
              <a:rPr lang="hu-HU" sz="1200" b="0" i="0" u="none" strike="noStrike" kern="1200" baseline="0" dirty="0" smtClean="0">
                <a:solidFill>
                  <a:schemeClr val="tx1"/>
                </a:solidFill>
                <a:latin typeface="+mn-lt"/>
                <a:ea typeface="+mn-ea"/>
                <a:cs typeface="+mn-cs"/>
              </a:rPr>
              <a:t>a tájjelleget mutatja, és nem a tengerszint feletti magasságot, dombvidéki tározóink egy része is 200 m </a:t>
            </a:r>
            <a:r>
              <a:rPr lang="hu-HU" sz="1200" b="0" i="0" u="none" strike="noStrike" kern="1200" baseline="0" dirty="0" err="1" smtClean="0">
                <a:solidFill>
                  <a:schemeClr val="tx1"/>
                </a:solidFill>
                <a:latin typeface="+mn-lt"/>
                <a:ea typeface="+mn-ea"/>
                <a:cs typeface="+mn-cs"/>
              </a:rPr>
              <a:t>tszf</a:t>
            </a:r>
            <a:r>
              <a:rPr lang="hu-HU" sz="1200" b="0" i="0" u="none" strike="noStrike" kern="1200" baseline="0" dirty="0" smtClean="0">
                <a:solidFill>
                  <a:schemeClr val="tx1"/>
                </a:solidFill>
                <a:latin typeface="+mn-lt"/>
                <a:ea typeface="+mn-ea"/>
                <a:cs typeface="+mn-cs"/>
              </a:rPr>
              <a:t> alatti (130 </a:t>
            </a:r>
            <a:r>
              <a:rPr lang="hu-HU" sz="1200" b="0" i="0" u="none" strike="noStrike" kern="1200" baseline="0" dirty="0" err="1" smtClean="0">
                <a:solidFill>
                  <a:schemeClr val="tx1"/>
                </a:solidFill>
                <a:latin typeface="+mn-lt"/>
                <a:ea typeface="+mn-ea"/>
                <a:cs typeface="+mn-cs"/>
              </a:rPr>
              <a:t>tszf</a:t>
            </a:r>
            <a:r>
              <a:rPr lang="hu-HU" sz="1200" b="0" i="0" u="none" strike="noStrike" kern="1200" baseline="0" dirty="0" smtClean="0">
                <a:solidFill>
                  <a:schemeClr val="tx1"/>
                </a:solidFill>
                <a:latin typeface="+mn-lt"/>
                <a:ea typeface="+mn-ea"/>
                <a:cs typeface="+mn-cs"/>
              </a:rPr>
              <a:t> m</a:t>
            </a:r>
          </a:p>
          <a:p>
            <a:r>
              <a:rPr lang="hu-HU" sz="1200" b="0" i="0" u="none" strike="noStrike" kern="1200" baseline="0" dirty="0" smtClean="0">
                <a:solidFill>
                  <a:schemeClr val="tx1"/>
                </a:solidFill>
                <a:latin typeface="+mn-lt"/>
                <a:ea typeface="+mn-ea"/>
                <a:cs typeface="+mn-cs"/>
              </a:rPr>
              <a:t>felettiek, legmagasabb 540 m magasan). Nincs hegyvidéki tározó, minden állóvizünk 800 m </a:t>
            </a:r>
            <a:r>
              <a:rPr lang="hu-HU" sz="1200" b="0" i="0" u="none" strike="noStrike" kern="1200" baseline="0" dirty="0" err="1" smtClean="0">
                <a:solidFill>
                  <a:schemeClr val="tx1"/>
                </a:solidFill>
                <a:latin typeface="+mn-lt"/>
                <a:ea typeface="+mn-ea"/>
                <a:cs typeface="+mn-cs"/>
              </a:rPr>
              <a:t>tszf</a:t>
            </a:r>
            <a:r>
              <a:rPr lang="hu-HU" sz="1200" b="0" i="0" u="none" strike="noStrike" kern="1200" baseline="0" dirty="0" smtClean="0">
                <a:solidFill>
                  <a:schemeClr val="tx1"/>
                </a:solidFill>
                <a:latin typeface="+mn-lt"/>
                <a:ea typeface="+mn-ea"/>
                <a:cs typeface="+mn-cs"/>
              </a:rPr>
              <a:t> magasság alatti.</a:t>
            </a:r>
          </a:p>
          <a:p>
            <a:r>
              <a:rPr lang="hu-HU" sz="1200" b="1" i="0" u="none" strike="noStrike" kern="1200" baseline="0" dirty="0" smtClean="0">
                <a:solidFill>
                  <a:schemeClr val="tx1"/>
                </a:solidFill>
                <a:latin typeface="+mn-lt"/>
                <a:ea typeface="+mn-ea"/>
                <a:cs typeface="+mn-cs"/>
              </a:rPr>
              <a:t>Geokémia </a:t>
            </a:r>
            <a:r>
              <a:rPr lang="hu-HU" sz="1200" b="0" i="0" u="none" strike="noStrike" kern="1200" baseline="0" dirty="0" smtClean="0">
                <a:solidFill>
                  <a:schemeClr val="tx1"/>
                </a:solidFill>
                <a:latin typeface="+mn-lt"/>
                <a:ea typeface="+mn-ea"/>
                <a:cs typeface="+mn-cs"/>
              </a:rPr>
              <a:t>kategóriája megváltozott. A víz kémiáját mutatja.</a:t>
            </a:r>
          </a:p>
          <a:p>
            <a:r>
              <a:rPr lang="hu-HU" sz="1200" b="1" i="0" u="none" strike="noStrike" kern="1200" baseline="0" dirty="0" smtClean="0">
                <a:solidFill>
                  <a:schemeClr val="tx1"/>
                </a:solidFill>
                <a:latin typeface="+mn-lt"/>
                <a:ea typeface="+mn-ea"/>
                <a:cs typeface="+mn-cs"/>
              </a:rPr>
              <a:t>Méret </a:t>
            </a:r>
            <a:r>
              <a:rPr lang="hu-HU" sz="1200" b="0" i="0" u="none" strike="noStrike" kern="1200" baseline="0" dirty="0" smtClean="0">
                <a:solidFill>
                  <a:schemeClr val="tx1"/>
                </a:solidFill>
                <a:latin typeface="+mn-lt"/>
                <a:ea typeface="+mn-ea"/>
                <a:cs typeface="+mn-cs"/>
              </a:rPr>
              <a:t>kategória B tipológia szerinti, magyarországi viszonyokat vesz figyelembe: 0,5-1 km2, 1-10 km2, 10 km2 felett. 10 km2 alatti tavaink esetében a</a:t>
            </a:r>
          </a:p>
          <a:p>
            <a:r>
              <a:rPr lang="hu-HU" sz="1200" b="0" i="0" u="none" strike="noStrike" kern="1200" baseline="0" dirty="0" smtClean="0">
                <a:solidFill>
                  <a:schemeClr val="tx1"/>
                </a:solidFill>
                <a:latin typeface="+mn-lt"/>
                <a:ea typeface="+mn-ea"/>
                <a:cs typeface="+mn-cs"/>
              </a:rPr>
              <a:t>biológia nem jelzi minden esetben a tó méretét, a sekély tavak esetében ez a határ elmosódik.</a:t>
            </a:r>
          </a:p>
          <a:p>
            <a:r>
              <a:rPr lang="hu-HU" sz="1200" b="0" i="0" u="none" strike="noStrike" kern="1200" baseline="0" dirty="0" smtClean="0">
                <a:solidFill>
                  <a:schemeClr val="tx1"/>
                </a:solidFill>
                <a:latin typeface="+mn-lt"/>
                <a:ea typeface="+mn-ea"/>
                <a:cs typeface="+mn-cs"/>
              </a:rPr>
              <a:t>A </a:t>
            </a:r>
            <a:r>
              <a:rPr lang="hu-HU" sz="1200" b="1" i="0" u="none" strike="noStrike" kern="1200" baseline="0" dirty="0" smtClean="0">
                <a:solidFill>
                  <a:schemeClr val="tx1"/>
                </a:solidFill>
                <a:latin typeface="+mn-lt"/>
                <a:ea typeface="+mn-ea"/>
                <a:cs typeface="+mn-cs"/>
              </a:rPr>
              <a:t>mélység </a:t>
            </a:r>
            <a:r>
              <a:rPr lang="hu-HU" sz="1200" b="0" i="0" u="none" strike="noStrike" kern="1200" baseline="0" dirty="0" smtClean="0">
                <a:solidFill>
                  <a:schemeClr val="tx1"/>
                </a:solidFill>
                <a:latin typeface="+mn-lt"/>
                <a:ea typeface="+mn-ea"/>
                <a:cs typeface="+mn-cs"/>
              </a:rPr>
              <a:t>kategória magyarországi viszonyokat tükröz, B tipológia szerinti. (0-3 m közötti, 3 m feletti, 1 m alatti tavak)</a:t>
            </a:r>
          </a:p>
          <a:p>
            <a:r>
              <a:rPr lang="hu-HU" sz="1200" b="1" i="0" u="none" strike="noStrike" kern="1200" baseline="0" dirty="0" smtClean="0">
                <a:solidFill>
                  <a:schemeClr val="tx1"/>
                </a:solidFill>
                <a:latin typeface="+mn-lt"/>
                <a:ea typeface="+mn-ea"/>
                <a:cs typeface="+mn-cs"/>
              </a:rPr>
              <a:t>Időszakosság</a:t>
            </a:r>
            <a:r>
              <a:rPr lang="hu-HU" sz="1200" b="0" i="0" u="none" strike="noStrike" kern="1200" baseline="0" dirty="0" smtClean="0">
                <a:solidFill>
                  <a:schemeClr val="tx1"/>
                </a:solidFill>
                <a:latin typeface="+mn-lt"/>
                <a:ea typeface="+mn-ea"/>
                <a:cs typeface="+mn-cs"/>
              </a:rPr>
              <a:t>: ha legalább évente egyszer kiszárad, időszakos az állóvíz.</a:t>
            </a:r>
          </a:p>
          <a:p>
            <a:r>
              <a:rPr lang="hu-HU" dirty="0" smtClean="0"/>
              <a:t>A Víz Keretirányelv sajátos fogalma az “erősen módosított víztest” egy olyan természetes felszíni víztestet jelent, amely társadalmi, vagy gazdasági igények kielégítése céljára, emberi tevékenységből származó fizikai változások eredményeként jellegében lényegesen megváltozott, és amelyet a tagállam ekként kijelölt. Az erősen módosított kategóriába sorolt víztestek természetes eredetűek, azonban hidrológiájuk és/vagy morfológiájuk emberi beavatkozások, létesítmények hatására jelenleg jelentősen eltérnek saját természetes állapotuktól.</a:t>
            </a:r>
          </a:p>
          <a:p>
            <a:r>
              <a:rPr lang="hu-HU" b="1" dirty="0" smtClean="0"/>
              <a:t>az erősen módosított besorolás egy olyan kérdés, amelyben a társadalmi-gazdasági érdekeket is figyelembe kell, lehet venni.</a:t>
            </a:r>
            <a:r>
              <a:rPr lang="hu-HU" dirty="0" smtClean="0"/>
              <a:t> </a:t>
            </a:r>
            <a:endParaRPr lang="hu-HU" dirty="0"/>
          </a:p>
        </p:txBody>
      </p:sp>
      <p:sp>
        <p:nvSpPr>
          <p:cNvPr id="4" name="Dia számának helye 3"/>
          <p:cNvSpPr>
            <a:spLocks noGrp="1"/>
          </p:cNvSpPr>
          <p:nvPr>
            <p:ph type="sldNum" sz="quarter" idx="10"/>
          </p:nvPr>
        </p:nvSpPr>
        <p:spPr/>
        <p:txBody>
          <a:bodyPr/>
          <a:lstStyle/>
          <a:p>
            <a:fld id="{CDA5C11E-540C-488B-B718-84796C0B45F1}" type="slidenum">
              <a:rPr lang="hu-HU" smtClean="0"/>
              <a:t>10</a:t>
            </a:fld>
            <a:endParaRPr lang="hu-HU"/>
          </a:p>
        </p:txBody>
      </p:sp>
    </p:spTree>
    <p:extLst>
      <p:ext uri="{BB962C8B-B14F-4D97-AF65-F5344CB8AC3E}">
        <p14:creationId xmlns:p14="http://schemas.microsoft.com/office/powerpoint/2010/main" val="1404313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1" kern="1200" dirty="0" smtClean="0">
                <a:solidFill>
                  <a:schemeClr val="tx1"/>
                </a:solidFill>
                <a:effectLst/>
                <a:latin typeface="+mn-lt"/>
                <a:ea typeface="+mn-ea"/>
                <a:cs typeface="+mn-cs"/>
              </a:rPr>
              <a:t>Duna főmedrének süllyedése: </a:t>
            </a:r>
            <a:r>
              <a:rPr lang="hu-HU" sz="1200" kern="1200" dirty="0" smtClean="0">
                <a:solidFill>
                  <a:schemeClr val="tx1"/>
                </a:solidFill>
                <a:effectLst/>
                <a:latin typeface="+mn-lt"/>
                <a:ea typeface="+mn-ea"/>
                <a:cs typeface="+mn-cs"/>
              </a:rPr>
              <a:t>Az RSD vízminőségének megőrzése és a Duna-völgyi rendszer vízhasználatainak biztosítása érdekében a </a:t>
            </a:r>
            <a:r>
              <a:rPr lang="hu-HU" sz="1200" kern="1200" dirty="0" err="1" smtClean="0">
                <a:solidFill>
                  <a:schemeClr val="tx1"/>
                </a:solidFill>
                <a:effectLst/>
                <a:latin typeface="+mn-lt"/>
                <a:ea typeface="+mn-ea"/>
                <a:cs typeface="+mn-cs"/>
              </a:rPr>
              <a:t>Kvassay-zsilipen</a:t>
            </a:r>
            <a:r>
              <a:rPr lang="hu-HU" sz="1200" kern="1200" dirty="0" smtClean="0">
                <a:solidFill>
                  <a:schemeClr val="tx1"/>
                </a:solidFill>
                <a:effectLst/>
                <a:latin typeface="+mn-lt"/>
                <a:ea typeface="+mn-ea"/>
                <a:cs typeface="+mn-cs"/>
              </a:rPr>
              <a:t> gyakrabban válik szükségessé szivattyús betáplálás, emellett a csatornák vízbetáplálását is időszakosan korlátozni kellene,  másfelől a csatornákba vezetett tisztított szennyvíz megfelelő mennyiségű </a:t>
            </a:r>
            <a:r>
              <a:rPr lang="hu-HU" sz="1200" kern="1200" dirty="0" err="1" smtClean="0">
                <a:solidFill>
                  <a:schemeClr val="tx1"/>
                </a:solidFill>
                <a:effectLst/>
                <a:latin typeface="+mn-lt"/>
                <a:ea typeface="+mn-ea"/>
                <a:cs typeface="+mn-cs"/>
              </a:rPr>
              <a:t>higító</a:t>
            </a:r>
            <a:r>
              <a:rPr lang="hu-HU" sz="1200" kern="1200" dirty="0" smtClean="0">
                <a:solidFill>
                  <a:schemeClr val="tx1"/>
                </a:solidFill>
                <a:effectLst/>
                <a:latin typeface="+mn-lt"/>
                <a:ea typeface="+mn-ea"/>
                <a:cs typeface="+mn-cs"/>
              </a:rPr>
              <a:t> víz bevezetését teszi szükségessé.</a:t>
            </a:r>
          </a:p>
          <a:p>
            <a:endParaRPr lang="hu-HU" dirty="0"/>
          </a:p>
        </p:txBody>
      </p:sp>
      <p:sp>
        <p:nvSpPr>
          <p:cNvPr id="4" name="Dia számának helye 3"/>
          <p:cNvSpPr>
            <a:spLocks noGrp="1"/>
          </p:cNvSpPr>
          <p:nvPr>
            <p:ph type="sldNum" sz="quarter" idx="10"/>
          </p:nvPr>
        </p:nvSpPr>
        <p:spPr/>
        <p:txBody>
          <a:bodyPr/>
          <a:lstStyle/>
          <a:p>
            <a:fld id="{CDA5C11E-540C-488B-B718-84796C0B45F1}" type="slidenum">
              <a:rPr lang="hu-HU" smtClean="0"/>
              <a:t>11</a:t>
            </a:fld>
            <a:endParaRPr lang="hu-HU"/>
          </a:p>
        </p:txBody>
      </p:sp>
    </p:spTree>
    <p:extLst>
      <p:ext uri="{BB962C8B-B14F-4D97-AF65-F5344CB8AC3E}">
        <p14:creationId xmlns:p14="http://schemas.microsoft.com/office/powerpoint/2010/main" val="1453300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1" i="1" u="none" strike="noStrike" kern="1200" baseline="0" dirty="0" smtClean="0">
                <a:solidFill>
                  <a:schemeClr val="tx1"/>
                </a:solidFill>
                <a:latin typeface="+mn-lt"/>
                <a:ea typeface="+mn-ea"/>
                <a:cs typeface="+mn-cs"/>
              </a:rPr>
              <a:t>Pontszerű </a:t>
            </a:r>
            <a:r>
              <a:rPr lang="hu-HU" sz="1200" b="1" i="1" u="none" strike="noStrike" kern="1200" baseline="0" dirty="0" err="1" smtClean="0">
                <a:solidFill>
                  <a:schemeClr val="tx1"/>
                </a:solidFill>
                <a:latin typeface="+mn-lt"/>
                <a:ea typeface="+mn-ea"/>
                <a:cs typeface="+mn-cs"/>
              </a:rPr>
              <a:t>szennyezőforráson</a:t>
            </a:r>
            <a:r>
              <a:rPr lang="hu-HU" sz="1200" b="1" i="1" u="none" strike="noStrike" kern="1200" baseline="0" dirty="0" smtClean="0">
                <a:solidFill>
                  <a:schemeClr val="tx1"/>
                </a:solidFill>
                <a:latin typeface="+mn-lt"/>
                <a:ea typeface="+mn-ea"/>
                <a:cs typeface="+mn-cs"/>
              </a:rPr>
              <a:t> </a:t>
            </a:r>
            <a:r>
              <a:rPr lang="hu-HU" sz="1200" b="0" i="0" u="none" strike="noStrike" kern="1200" baseline="0" dirty="0" smtClean="0">
                <a:solidFill>
                  <a:schemeClr val="tx1"/>
                </a:solidFill>
                <a:latin typeface="+mn-lt"/>
                <a:ea typeface="+mn-ea"/>
                <a:cs typeface="+mn-cs"/>
              </a:rPr>
              <a:t>kisebb kiterjedésű, lehatárolható helyen található, adott tevékenységből származó szennyezőanyag kibocsátást értünk. </a:t>
            </a:r>
          </a:p>
          <a:p>
            <a:r>
              <a:rPr lang="hu-HU" sz="1200" b="0" i="0" u="none" strike="noStrike" kern="1200" baseline="0" dirty="0" smtClean="0">
                <a:solidFill>
                  <a:schemeClr val="tx1"/>
                </a:solidFill>
                <a:latin typeface="+mn-lt"/>
                <a:ea typeface="+mn-ea"/>
                <a:cs typeface="+mn-cs"/>
              </a:rPr>
              <a:t>A pontszerű tápanyag és szerves anyag terhelés meghatározó elemei a települési kommunális szennyvíz kibocsátások. </a:t>
            </a:r>
          </a:p>
          <a:p>
            <a:r>
              <a:rPr lang="hu-HU" sz="1200" b="0" i="0" u="none" strike="noStrike" kern="1200" baseline="0" dirty="0" smtClean="0">
                <a:solidFill>
                  <a:schemeClr val="tx1"/>
                </a:solidFill>
                <a:latin typeface="+mn-lt"/>
                <a:ea typeface="+mn-ea"/>
                <a:cs typeface="+mn-cs"/>
              </a:rPr>
              <a:t>Egy szennyvízbevezetés akkor bizonyul jelentősnek, ha a befogadóra előírt célkitűzés teljesítését megakadályozza. </a:t>
            </a:r>
          </a:p>
          <a:p>
            <a:r>
              <a:rPr lang="hu-HU" sz="1200" b="1" i="1" u="none" strike="noStrike" kern="1200" baseline="0" dirty="0" smtClean="0">
                <a:solidFill>
                  <a:schemeClr val="tx1"/>
                </a:solidFill>
                <a:latin typeface="+mn-lt"/>
                <a:ea typeface="+mn-ea"/>
                <a:cs typeface="+mn-cs"/>
              </a:rPr>
              <a:t>a csatornahálózat fejlesztésével a felszín alatti vizek terhelése csökken. </a:t>
            </a:r>
            <a:r>
              <a:rPr lang="hu-HU" sz="1200" b="0" i="0" u="none" strike="noStrike" kern="1200" baseline="0" dirty="0" smtClean="0">
                <a:solidFill>
                  <a:schemeClr val="tx1"/>
                </a:solidFill>
                <a:latin typeface="+mn-lt"/>
                <a:ea typeface="+mn-ea"/>
                <a:cs typeface="+mn-cs"/>
              </a:rPr>
              <a:t>A leendő szennyvíztisztító telepek, mint új pontforrások, </a:t>
            </a:r>
            <a:r>
              <a:rPr lang="hu-HU" sz="1200" b="1" i="1" u="none" strike="noStrike" kern="1200" baseline="0" dirty="0" smtClean="0">
                <a:solidFill>
                  <a:schemeClr val="tx1"/>
                </a:solidFill>
                <a:latin typeface="+mn-lt"/>
                <a:ea typeface="+mn-ea"/>
                <a:cs typeface="+mn-cs"/>
              </a:rPr>
              <a:t>a felszíni vizek terhelését várhatóan növelik. </a:t>
            </a:r>
          </a:p>
          <a:p>
            <a:r>
              <a:rPr lang="hu-HU" sz="1200" b="0" i="0" u="none" strike="noStrike" kern="1200" baseline="0" dirty="0" smtClean="0">
                <a:solidFill>
                  <a:schemeClr val="tx1"/>
                </a:solidFill>
                <a:latin typeface="+mn-lt"/>
                <a:ea typeface="+mn-ea"/>
                <a:cs typeface="+mn-cs"/>
              </a:rPr>
              <a:t>A használt termálvizet élő vízfolyásokba, jobb esetben tározókba engedik, de az utóbbiak leeresztésének is a végső állomása valamilyen felszíni víz. A használt termálvíz beeresztése a felszíni vízfolyásba a termálvíznek a felszíni víztől esetenként jelentősen eltérő magas </a:t>
            </a:r>
            <a:r>
              <a:rPr lang="hu-HU" sz="1200" b="1" i="0" u="none" strike="noStrike" kern="1200" baseline="0" dirty="0" smtClean="0">
                <a:solidFill>
                  <a:schemeClr val="tx1"/>
                </a:solidFill>
                <a:latin typeface="+mn-lt"/>
                <a:ea typeface="+mn-ea"/>
                <a:cs typeface="+mn-cs"/>
              </a:rPr>
              <a:t>sótartalma, ion összetétele és hőmérséklete</a:t>
            </a:r>
            <a:r>
              <a:rPr lang="hu-HU" sz="1200" b="0" i="0" u="none" strike="noStrike" kern="1200" baseline="0" dirty="0" smtClean="0">
                <a:solidFill>
                  <a:schemeClr val="tx1"/>
                </a:solidFill>
                <a:latin typeface="+mn-lt"/>
                <a:ea typeface="+mn-ea"/>
                <a:cs typeface="+mn-cs"/>
              </a:rPr>
              <a:t>, és ezzel összefüggésben a befogadó ökoszisztémájának átalakulása miatt okozhat gondot (faji összetétel változása, idegen, esetleg </a:t>
            </a:r>
            <a:r>
              <a:rPr lang="hu-HU" sz="1200" b="0" i="0" u="none" strike="noStrike" kern="1200" baseline="0" dirty="0" err="1" smtClean="0">
                <a:solidFill>
                  <a:schemeClr val="tx1"/>
                </a:solidFill>
                <a:latin typeface="+mn-lt"/>
                <a:ea typeface="+mn-ea"/>
                <a:cs typeface="+mn-cs"/>
              </a:rPr>
              <a:t>invazív</a:t>
            </a:r>
            <a:r>
              <a:rPr lang="hu-HU" sz="1200" b="0" i="0" u="none" strike="noStrike" kern="1200" baseline="0" dirty="0" smtClean="0">
                <a:solidFill>
                  <a:schemeClr val="tx1"/>
                </a:solidFill>
                <a:latin typeface="+mn-lt"/>
                <a:ea typeface="+mn-ea"/>
                <a:cs typeface="+mn-cs"/>
              </a:rPr>
              <a:t> fajok elterjedése). További problémát jelenthet az, hogy a hévíz kutak egy részében jelentős a fenol (és származékai) valamint a PAH vegyületek előfordulása. A gyógyászati és termálfürdői hasznosításból adódóan a bakteriális szennyezettség is probléma forrása lehet. </a:t>
            </a:r>
          </a:p>
          <a:p>
            <a:r>
              <a:rPr lang="hu-HU" sz="1200" b="0" i="0" u="none" strike="noStrike" kern="1200" baseline="0" dirty="0" smtClean="0">
                <a:solidFill>
                  <a:schemeClr val="tx1"/>
                </a:solidFill>
                <a:latin typeface="+mn-lt"/>
                <a:ea typeface="+mn-ea"/>
                <a:cs typeface="+mn-cs"/>
              </a:rPr>
              <a:t>A mezőgazdasági pontszerű </a:t>
            </a:r>
            <a:r>
              <a:rPr lang="hu-HU" sz="1200" b="0" i="0" u="none" strike="noStrike" kern="1200" baseline="0" dirty="0" err="1" smtClean="0">
                <a:solidFill>
                  <a:schemeClr val="tx1"/>
                </a:solidFill>
                <a:latin typeface="+mn-lt"/>
                <a:ea typeface="+mn-ea"/>
                <a:cs typeface="+mn-cs"/>
              </a:rPr>
              <a:t>szennyezőforrások</a:t>
            </a:r>
            <a:r>
              <a:rPr lang="hu-HU" sz="1200" b="0" i="0" u="none" strike="noStrike" kern="1200" baseline="0" dirty="0" smtClean="0">
                <a:solidFill>
                  <a:schemeClr val="tx1"/>
                </a:solidFill>
                <a:latin typeface="+mn-lt"/>
                <a:ea typeface="+mn-ea"/>
                <a:cs typeface="+mn-cs"/>
              </a:rPr>
              <a:t> közé soroljuk az állattartó telepet (trágyatárolók kiképzése), az </a:t>
            </a:r>
            <a:r>
              <a:rPr lang="hu-HU" sz="1200" b="0" i="0" u="none" strike="noStrike" kern="1200" baseline="0" dirty="0" err="1" smtClean="0">
                <a:solidFill>
                  <a:schemeClr val="tx1"/>
                </a:solidFill>
                <a:latin typeface="+mn-lt"/>
                <a:ea typeface="+mn-ea"/>
                <a:cs typeface="+mn-cs"/>
              </a:rPr>
              <a:t>akvakultúrát</a:t>
            </a:r>
            <a:r>
              <a:rPr lang="hu-HU" sz="1200" b="0" i="0" u="none" strike="noStrike" kern="1200" baseline="0" dirty="0" smtClean="0">
                <a:solidFill>
                  <a:schemeClr val="tx1"/>
                </a:solidFill>
                <a:latin typeface="+mn-lt"/>
                <a:ea typeface="+mn-ea"/>
                <a:cs typeface="+mn-cs"/>
              </a:rPr>
              <a:t> (halászatot) (vízkivétel, hidromorfológia), hulladékgazdálkodási létesítményt, élelmiszeripari üzemet és a mezőgazdasági alapanyagot előállító, raktározó vegyipari üzemet (pl. vegyipari létesítmények foszfor-, nitrogén- vagy káliumalapú műtrágyák előállítása) tekintjük. </a:t>
            </a:r>
          </a:p>
          <a:p>
            <a:r>
              <a:rPr lang="hu-HU" sz="1200" b="0" i="0" u="none" strike="noStrike" kern="1200" baseline="0" dirty="0" smtClean="0">
                <a:solidFill>
                  <a:schemeClr val="tx1"/>
                </a:solidFill>
                <a:latin typeface="+mn-lt"/>
                <a:ea typeface="+mn-ea"/>
                <a:cs typeface="+mn-cs"/>
              </a:rPr>
              <a:t>A völgyzárógátas tározóknál a hosszirányú átjárhatóság akadályozása, valamint általában a továbbengedett víz mennyisége és minősége okoz problémát. Gyakori probléma a parti sávban, illetve a mederben a </a:t>
            </a:r>
            <a:r>
              <a:rPr lang="hu-HU" sz="1200" b="0" i="0" u="none" strike="noStrike" kern="1200" baseline="0" dirty="0" err="1" smtClean="0">
                <a:solidFill>
                  <a:schemeClr val="tx1"/>
                </a:solidFill>
                <a:latin typeface="+mn-lt"/>
                <a:ea typeface="+mn-ea"/>
                <a:cs typeface="+mn-cs"/>
              </a:rPr>
              <a:t>makrofiták</a:t>
            </a:r>
            <a:r>
              <a:rPr lang="hu-HU" sz="1200" b="0" i="0" u="none" strike="noStrike" kern="1200" baseline="0" dirty="0" smtClean="0">
                <a:solidFill>
                  <a:schemeClr val="tx1"/>
                </a:solidFill>
                <a:latin typeface="+mn-lt"/>
                <a:ea typeface="+mn-ea"/>
                <a:cs typeface="+mn-cs"/>
              </a:rPr>
              <a:t> hiánya, vagy nem megfelelő összetétele. Hidrológiai szempontból előnyös, hogy a tavaszi nagyvizeket a tározók visszatartják, viszont hátrányos, hogy vízhiányos időszakban a halastónak is szüksége van a vízre, így egyéb célú hasznosítása nem lehetséges, tehát a környezet számára ekkor nem jelent hasznosítható vízkészletet, sőt a párolgási veszteség pótlására plusz igényt támaszt. A természetes eredetű tavak vízjárását a gazdálkodási igényeknek megfelelően módosítják (zsilipek, átvezetés, stb.). a halastavak vízminőség szempontjából azért problémásak, mivel jellemzően magas tápanyag- és lebegőanyag tartalmú vizet bocsátanak ki. A halászati ágazat táp-, lebegő- és </a:t>
            </a:r>
            <a:r>
              <a:rPr lang="hu-HU" sz="1200" b="0" i="0" u="none" strike="noStrike" kern="1200" baseline="0" dirty="0" err="1" smtClean="0">
                <a:solidFill>
                  <a:schemeClr val="tx1"/>
                </a:solidFill>
                <a:latin typeface="+mn-lt"/>
                <a:ea typeface="+mn-ea"/>
                <a:cs typeface="+mn-cs"/>
              </a:rPr>
              <a:t>szervesanyag</a:t>
            </a:r>
            <a:r>
              <a:rPr lang="hu-HU" sz="1200" b="0" i="0" u="none" strike="noStrike" kern="1200" baseline="0" dirty="0" smtClean="0">
                <a:solidFill>
                  <a:schemeClr val="tx1"/>
                </a:solidFill>
                <a:latin typeface="+mn-lt"/>
                <a:ea typeface="+mn-ea"/>
                <a:cs typeface="+mn-cs"/>
              </a:rPr>
              <a:t> terhelése összességében nem jelentős (harmadik a települési és az ipari után), viszont a víztestenkénti vizsgálatnál már problémák jelentkeznek </a:t>
            </a:r>
          </a:p>
          <a:p>
            <a:r>
              <a:rPr lang="hu-HU" sz="1200" b="0" i="0" u="none" strike="noStrike" kern="1200" baseline="0" dirty="0" smtClean="0">
                <a:solidFill>
                  <a:schemeClr val="tx1"/>
                </a:solidFill>
                <a:latin typeface="+mn-lt"/>
                <a:ea typeface="+mn-ea"/>
                <a:cs typeface="+mn-cs"/>
              </a:rPr>
              <a:t>Európai Szennyezőanyag-kibocsátási és </a:t>
            </a:r>
            <a:r>
              <a:rPr lang="hu-HU" sz="1200" b="0" i="0" u="none" strike="noStrike" kern="1200" baseline="0" dirty="0" err="1" smtClean="0">
                <a:solidFill>
                  <a:schemeClr val="tx1"/>
                </a:solidFill>
                <a:latin typeface="+mn-lt"/>
                <a:ea typeface="+mn-ea"/>
                <a:cs typeface="+mn-cs"/>
              </a:rPr>
              <a:t>-szállítási</a:t>
            </a:r>
            <a:r>
              <a:rPr lang="hu-HU" sz="1200" b="0" i="0" u="none" strike="noStrike" kern="1200" baseline="0" dirty="0" smtClean="0">
                <a:solidFill>
                  <a:schemeClr val="tx1"/>
                </a:solidFill>
                <a:latin typeface="+mn-lt"/>
                <a:ea typeface="+mn-ea"/>
                <a:cs typeface="+mn-cs"/>
              </a:rPr>
              <a:t> Nyilvántartás (PRTR) köteles telephely </a:t>
            </a:r>
          </a:p>
        </p:txBody>
      </p:sp>
      <p:sp>
        <p:nvSpPr>
          <p:cNvPr id="4" name="Dia számának helye 3"/>
          <p:cNvSpPr>
            <a:spLocks noGrp="1"/>
          </p:cNvSpPr>
          <p:nvPr>
            <p:ph type="sldNum" sz="quarter" idx="10"/>
          </p:nvPr>
        </p:nvSpPr>
        <p:spPr/>
        <p:txBody>
          <a:bodyPr/>
          <a:lstStyle/>
          <a:p>
            <a:fld id="{CDA5C11E-540C-488B-B718-84796C0B45F1}" type="slidenum">
              <a:rPr lang="hu-HU" smtClean="0"/>
              <a:t>12</a:t>
            </a:fld>
            <a:endParaRPr lang="hu-HU"/>
          </a:p>
        </p:txBody>
      </p:sp>
    </p:spTree>
    <p:extLst>
      <p:ext uri="{BB962C8B-B14F-4D97-AF65-F5344CB8AC3E}">
        <p14:creationId xmlns:p14="http://schemas.microsoft.com/office/powerpoint/2010/main" val="2527214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0" i="0" u="none" strike="noStrike" kern="1200" baseline="0" dirty="0" smtClean="0">
                <a:solidFill>
                  <a:schemeClr val="tx1"/>
                </a:solidFill>
                <a:latin typeface="+mn-lt"/>
                <a:ea typeface="+mn-ea"/>
                <a:cs typeface="+mn-cs"/>
              </a:rPr>
              <a:t>A nem pontszerű, </a:t>
            </a:r>
            <a:r>
              <a:rPr lang="hu-HU" sz="1200" b="1" i="0" u="none" strike="noStrike" kern="1200" baseline="0" dirty="0" smtClean="0">
                <a:solidFill>
                  <a:schemeClr val="tx1"/>
                </a:solidFill>
                <a:latin typeface="+mn-lt"/>
                <a:ea typeface="+mn-ea"/>
                <a:cs typeface="+mn-cs"/>
              </a:rPr>
              <a:t>diffúz szennyezések </a:t>
            </a:r>
            <a:r>
              <a:rPr lang="hu-HU" sz="1200" b="0" i="0" u="none" strike="noStrike" kern="1200" baseline="0" dirty="0" smtClean="0">
                <a:solidFill>
                  <a:schemeClr val="tx1"/>
                </a:solidFill>
                <a:latin typeface="+mn-lt"/>
                <a:ea typeface="+mn-ea"/>
                <a:cs typeface="+mn-cs"/>
              </a:rPr>
              <a:t>rendszerint nagy területről érkeznek kis koncentrációban, a kibocsátások térbeli elhelyezkedése elszórt és pontosan nem ismert. Az emissziók valamilyen intenzív területhasználat (mezőgazdaság, település, erdőgazdálkodás) következményei. </a:t>
            </a:r>
          </a:p>
          <a:p>
            <a:r>
              <a:rPr lang="hu-HU" sz="1200" b="0" i="0" u="none" strike="noStrike" kern="1200" baseline="0" dirty="0" smtClean="0">
                <a:solidFill>
                  <a:schemeClr val="tx1"/>
                </a:solidFill>
                <a:latin typeface="+mn-lt"/>
                <a:ea typeface="+mn-ea"/>
                <a:cs typeface="+mn-cs"/>
              </a:rPr>
              <a:t>a Duna-völgyi főcsatorna esetében a homokhátság kiemelkedően nagy talajvízterhelése játszik főszerepet a magas összes nitrogén terhelésben.</a:t>
            </a:r>
          </a:p>
          <a:p>
            <a:endParaRPr lang="hu-HU" sz="1200" b="0" i="0" u="none" strike="noStrike" kern="1200" baseline="0" dirty="0" smtClean="0">
              <a:solidFill>
                <a:schemeClr val="tx1"/>
              </a:solidFill>
              <a:latin typeface="+mn-lt"/>
              <a:ea typeface="+mn-ea"/>
              <a:cs typeface="+mn-cs"/>
            </a:endParaRPr>
          </a:p>
        </p:txBody>
      </p:sp>
      <p:sp>
        <p:nvSpPr>
          <p:cNvPr id="4" name="Dia számának helye 3"/>
          <p:cNvSpPr>
            <a:spLocks noGrp="1"/>
          </p:cNvSpPr>
          <p:nvPr>
            <p:ph type="sldNum" sz="quarter" idx="10"/>
          </p:nvPr>
        </p:nvSpPr>
        <p:spPr/>
        <p:txBody>
          <a:bodyPr/>
          <a:lstStyle/>
          <a:p>
            <a:fld id="{CDA5C11E-540C-488B-B718-84796C0B45F1}" type="slidenum">
              <a:rPr lang="hu-HU" smtClean="0"/>
              <a:t>14</a:t>
            </a:fld>
            <a:endParaRPr lang="hu-HU"/>
          </a:p>
        </p:txBody>
      </p:sp>
    </p:spTree>
    <p:extLst>
      <p:ext uri="{BB962C8B-B14F-4D97-AF65-F5344CB8AC3E}">
        <p14:creationId xmlns:p14="http://schemas.microsoft.com/office/powerpoint/2010/main" val="2317471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0" i="0" u="none" strike="noStrike" kern="1200" baseline="0" dirty="0" smtClean="0">
                <a:solidFill>
                  <a:schemeClr val="tx1"/>
                </a:solidFill>
                <a:latin typeface="+mn-lt"/>
                <a:ea typeface="+mn-ea"/>
                <a:cs typeface="+mn-cs"/>
              </a:rPr>
              <a:t>A felszíni vizeket érő </a:t>
            </a:r>
            <a:r>
              <a:rPr lang="hu-HU" sz="1200" b="1" i="0" u="none" strike="noStrike" kern="1200" baseline="0" dirty="0" smtClean="0">
                <a:solidFill>
                  <a:schemeClr val="tx1"/>
                </a:solidFill>
                <a:latin typeface="+mn-lt"/>
                <a:ea typeface="+mn-ea"/>
                <a:cs typeface="+mn-cs"/>
              </a:rPr>
              <a:t>szénhidrogén-szennyezések </a:t>
            </a:r>
            <a:r>
              <a:rPr lang="hu-HU" sz="1200" b="0" i="0" u="none" strike="noStrike" kern="1200" baseline="0" dirty="0" smtClean="0">
                <a:solidFill>
                  <a:schemeClr val="tx1"/>
                </a:solidFill>
                <a:latin typeface="+mn-lt"/>
                <a:ea typeface="+mn-ea"/>
                <a:cs typeface="+mn-cs"/>
              </a:rPr>
              <a:t>java része a Duna medrét éri, feltételezett oka, hogy a közlekedő folyami hajók „olajos” fenékvizeket engednek el. </a:t>
            </a:r>
          </a:p>
          <a:p>
            <a:endParaRPr lang="hu-HU" sz="1200" b="0" i="0" u="none" strike="noStrike" kern="1200" baseline="0" dirty="0" smtClean="0">
              <a:solidFill>
                <a:schemeClr val="tx1"/>
              </a:solidFill>
              <a:latin typeface="+mn-lt"/>
              <a:ea typeface="+mn-ea"/>
              <a:cs typeface="+mn-cs"/>
            </a:endParaRPr>
          </a:p>
        </p:txBody>
      </p:sp>
      <p:sp>
        <p:nvSpPr>
          <p:cNvPr id="4" name="Dia számának helye 3"/>
          <p:cNvSpPr>
            <a:spLocks noGrp="1"/>
          </p:cNvSpPr>
          <p:nvPr>
            <p:ph type="sldNum" sz="quarter" idx="10"/>
          </p:nvPr>
        </p:nvSpPr>
        <p:spPr/>
        <p:txBody>
          <a:bodyPr/>
          <a:lstStyle/>
          <a:p>
            <a:fld id="{CDA5C11E-540C-488B-B718-84796C0B45F1}" type="slidenum">
              <a:rPr lang="hu-HU" smtClean="0"/>
              <a:t>15</a:t>
            </a:fld>
            <a:endParaRPr lang="hu-HU"/>
          </a:p>
        </p:txBody>
      </p:sp>
    </p:spTree>
    <p:extLst>
      <p:ext uri="{BB962C8B-B14F-4D97-AF65-F5344CB8AC3E}">
        <p14:creationId xmlns:p14="http://schemas.microsoft.com/office/powerpoint/2010/main" val="3930262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A felszíni vizek ökológiai állapotát jelentősen befolyásolja a morfológiai állapot, azaz hogy a víztérben megvan-e az élőlények számára a mozgás (vándorlás) lehetősége, a mederforma és a sebességviszonyok változatossága biztosítja-e a kívánatos diverzitást, illetve a vízhozam és ehhez kapcsolódóan a vízszintingadozás lehetővé teszi-e a különböző szinten elhelyezkedő növényzónák megfelelő vízellátását. </a:t>
            </a:r>
          </a:p>
          <a:p>
            <a:r>
              <a:rPr lang="hu-HU" dirty="0" smtClean="0"/>
              <a:t>A mesterséges állóvíz víztestek esetében, hasonlóan a mesterséges vízfolyás víztestekhez, a </a:t>
            </a:r>
            <a:r>
              <a:rPr lang="hu-HU" dirty="0" err="1" smtClean="0"/>
              <a:t>hidromorfológiai</a:t>
            </a:r>
            <a:r>
              <a:rPr lang="hu-HU" dirty="0" smtClean="0"/>
              <a:t> befolyásoltság aránya 100 %-os, hiszen a beavatkozások gyakorlatilag a víztest funkciójából adódnak</a:t>
            </a:r>
            <a:endParaRPr lang="hu-HU" sz="1200" b="0" i="0" u="none" strike="noStrike" kern="1200" baseline="0" dirty="0" smtClean="0">
              <a:solidFill>
                <a:schemeClr val="tx1"/>
              </a:solidFill>
              <a:latin typeface="+mn-lt"/>
              <a:ea typeface="+mn-ea"/>
              <a:cs typeface="+mn-cs"/>
            </a:endParaRPr>
          </a:p>
        </p:txBody>
      </p:sp>
      <p:sp>
        <p:nvSpPr>
          <p:cNvPr id="4" name="Dia számának helye 3"/>
          <p:cNvSpPr>
            <a:spLocks noGrp="1"/>
          </p:cNvSpPr>
          <p:nvPr>
            <p:ph type="sldNum" sz="quarter" idx="10"/>
          </p:nvPr>
        </p:nvSpPr>
        <p:spPr/>
        <p:txBody>
          <a:bodyPr/>
          <a:lstStyle/>
          <a:p>
            <a:fld id="{CDA5C11E-540C-488B-B718-84796C0B45F1}" type="slidenum">
              <a:rPr lang="hu-HU" smtClean="0"/>
              <a:t>16</a:t>
            </a:fld>
            <a:endParaRPr lang="hu-HU"/>
          </a:p>
        </p:txBody>
      </p:sp>
    </p:spTree>
    <p:extLst>
      <p:ext uri="{BB962C8B-B14F-4D97-AF65-F5344CB8AC3E}">
        <p14:creationId xmlns:p14="http://schemas.microsoft.com/office/powerpoint/2010/main" val="567229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Összesen 0.077 m3/s, ebből 0.047 ipari, 0.011 öntözési, 0.017 halgazdálkodási</a:t>
            </a:r>
            <a:endParaRPr lang="hu-HU" dirty="0"/>
          </a:p>
        </p:txBody>
      </p:sp>
      <p:sp>
        <p:nvSpPr>
          <p:cNvPr id="4" name="Dia számának helye 3"/>
          <p:cNvSpPr>
            <a:spLocks noGrp="1"/>
          </p:cNvSpPr>
          <p:nvPr>
            <p:ph type="sldNum" sz="quarter" idx="10"/>
          </p:nvPr>
        </p:nvSpPr>
        <p:spPr/>
        <p:txBody>
          <a:bodyPr/>
          <a:lstStyle/>
          <a:p>
            <a:fld id="{CDA5C11E-540C-488B-B718-84796C0B45F1}" type="slidenum">
              <a:rPr lang="hu-HU" smtClean="0"/>
              <a:t>17</a:t>
            </a:fld>
            <a:endParaRPr lang="hu-HU"/>
          </a:p>
        </p:txBody>
      </p:sp>
    </p:spTree>
    <p:extLst>
      <p:ext uri="{BB962C8B-B14F-4D97-AF65-F5344CB8AC3E}">
        <p14:creationId xmlns:p14="http://schemas.microsoft.com/office/powerpoint/2010/main" val="2919566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0DD05FFA-4383-4574-9830-A5FF25BE8406}" type="datetimeFigureOut">
              <a:rPr lang="hu-HU" smtClean="0"/>
              <a:t>2015.07.16.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74ECFDF-B4B8-4D79-9C23-DD008FAF0A0B}" type="slidenum">
              <a:rPr lang="hu-HU" smtClean="0"/>
              <a:t>‹#›</a:t>
            </a:fld>
            <a:endParaRPr lang="hu-HU"/>
          </a:p>
        </p:txBody>
      </p:sp>
      <p:sp>
        <p:nvSpPr>
          <p:cNvPr id="7" name="Cím 1"/>
          <p:cNvSpPr txBox="1">
            <a:spLocks/>
          </p:cNvSpPr>
          <p:nvPr userDrawn="1"/>
        </p:nvSpPr>
        <p:spPr>
          <a:xfrm>
            <a:off x="447989" y="44624"/>
            <a:ext cx="4412043" cy="86409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400" b="1" kern="1200" cap="all" baseline="0">
                <a:solidFill>
                  <a:schemeClr val="bg1"/>
                </a:solidFill>
                <a:latin typeface="Arial" panose="020B0604020202020204" pitchFamily="34" charset="0"/>
                <a:ea typeface="+mj-ea"/>
                <a:cs typeface="Arial" panose="020B0604020202020204" pitchFamily="34" charset="0"/>
              </a:defRPr>
            </a:lvl1pPr>
          </a:lstStyle>
          <a:p>
            <a:r>
              <a:rPr lang="hu-HU" smtClean="0"/>
              <a:t>Mintacím szerkesztése</a:t>
            </a:r>
            <a:endParaRPr lang="hu-HU"/>
          </a:p>
        </p:txBody>
      </p:sp>
    </p:spTree>
    <p:extLst>
      <p:ext uri="{BB962C8B-B14F-4D97-AF65-F5344CB8AC3E}">
        <p14:creationId xmlns:p14="http://schemas.microsoft.com/office/powerpoint/2010/main" val="3805236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47989" y="44624"/>
            <a:ext cx="4700075" cy="936104"/>
          </a:xfrm>
        </p:spPr>
        <p:txBody>
          <a:bodyPr>
            <a:normAutofit/>
          </a:bodyPr>
          <a:lstStyle>
            <a:lvl1pPr algn="l">
              <a:defRPr sz="2400"/>
            </a:lvl1pPr>
          </a:lstStyle>
          <a:p>
            <a:r>
              <a:rPr lang="hu-HU" dirty="0" smtClean="0"/>
              <a:t>Mintacím szerkesztése</a:t>
            </a:r>
            <a:endParaRPr lang="hu-HU" dirty="0"/>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0DD05FFA-4383-4574-9830-A5FF25BE8406}" type="datetimeFigureOut">
              <a:rPr lang="hu-HU" smtClean="0"/>
              <a:t>2015.07.16.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74ECFDF-B4B8-4D79-9C23-DD008FAF0A0B}" type="slidenum">
              <a:rPr lang="hu-HU" smtClean="0"/>
              <a:t>‹#›</a:t>
            </a:fld>
            <a:endParaRPr lang="hu-HU"/>
          </a:p>
        </p:txBody>
      </p:sp>
    </p:spTree>
    <p:extLst>
      <p:ext uri="{BB962C8B-B14F-4D97-AF65-F5344CB8AC3E}">
        <p14:creationId xmlns:p14="http://schemas.microsoft.com/office/powerpoint/2010/main" val="1329614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0DD05FFA-4383-4574-9830-A5FF25BE8406}" type="datetimeFigureOut">
              <a:rPr lang="hu-HU" smtClean="0"/>
              <a:t>2015.07.16.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74ECFDF-B4B8-4D79-9C23-DD008FAF0A0B}" type="slidenum">
              <a:rPr lang="hu-HU" smtClean="0"/>
              <a:t>‹#›</a:t>
            </a:fld>
            <a:endParaRPr lang="hu-HU"/>
          </a:p>
        </p:txBody>
      </p:sp>
      <p:sp>
        <p:nvSpPr>
          <p:cNvPr id="7" name="Cím 1"/>
          <p:cNvSpPr txBox="1">
            <a:spLocks/>
          </p:cNvSpPr>
          <p:nvPr userDrawn="1"/>
        </p:nvSpPr>
        <p:spPr>
          <a:xfrm>
            <a:off x="447989" y="44624"/>
            <a:ext cx="4412043" cy="86409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400" b="1" kern="1200" cap="all" baseline="0">
                <a:solidFill>
                  <a:schemeClr val="bg1"/>
                </a:solidFill>
                <a:latin typeface="Arial" panose="020B0604020202020204" pitchFamily="34" charset="0"/>
                <a:ea typeface="+mj-ea"/>
                <a:cs typeface="Arial" panose="020B0604020202020204" pitchFamily="34" charset="0"/>
              </a:defRPr>
            </a:lvl1pPr>
          </a:lstStyle>
          <a:p>
            <a:r>
              <a:rPr lang="hu-HU" smtClean="0"/>
              <a:t>Mintacím szerkesztése</a:t>
            </a:r>
            <a:endParaRPr lang="hu-HU"/>
          </a:p>
        </p:txBody>
      </p:sp>
    </p:spTree>
    <p:extLst>
      <p:ext uri="{BB962C8B-B14F-4D97-AF65-F5344CB8AC3E}">
        <p14:creationId xmlns:p14="http://schemas.microsoft.com/office/powerpoint/2010/main" val="3469027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dirty="0" smtClean="0"/>
              <a:t>Mintaszöveg szerkesztése</a:t>
            </a:r>
          </a:p>
          <a:p>
            <a:pPr lvl="1"/>
            <a:r>
              <a:rPr lang="hu-HU" dirty="0" smtClean="0"/>
              <a:t>Második szint</a:t>
            </a:r>
          </a:p>
          <a:p>
            <a:pPr lvl="2"/>
            <a:r>
              <a:rPr lang="hu-HU" dirty="0" smtClean="0"/>
              <a:t>Harmadik szint</a:t>
            </a:r>
          </a:p>
          <a:p>
            <a:pPr lvl="3"/>
            <a:r>
              <a:rPr lang="hu-HU" dirty="0" smtClean="0"/>
              <a:t>Negyedik szint</a:t>
            </a:r>
          </a:p>
          <a:p>
            <a:pPr lvl="4"/>
            <a:r>
              <a:rPr lang="hu-HU" dirty="0" smtClean="0"/>
              <a:t>Ötödik szint</a:t>
            </a:r>
            <a:endParaRPr lang="hu-HU" dirty="0"/>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0DD05FFA-4383-4574-9830-A5FF25BE8406}" type="datetimeFigureOut">
              <a:rPr lang="hu-HU" smtClean="0"/>
              <a:t>2015.07.16.</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774ECFDF-B4B8-4D79-9C23-DD008FAF0A0B}" type="slidenum">
              <a:rPr lang="hu-HU" smtClean="0"/>
              <a:t>‹#›</a:t>
            </a:fld>
            <a:endParaRPr lang="hu-HU"/>
          </a:p>
        </p:txBody>
      </p:sp>
    </p:spTree>
    <p:extLst>
      <p:ext uri="{BB962C8B-B14F-4D97-AF65-F5344CB8AC3E}">
        <p14:creationId xmlns:p14="http://schemas.microsoft.com/office/powerpoint/2010/main" val="3634561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0DD05FFA-4383-4574-9830-A5FF25BE8406}" type="datetimeFigureOut">
              <a:rPr lang="hu-HU" smtClean="0"/>
              <a:t>2015.07.16.</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774ECFDF-B4B8-4D79-9C23-DD008FAF0A0B}" type="slidenum">
              <a:rPr lang="hu-HU" smtClean="0"/>
              <a:t>‹#›</a:t>
            </a:fld>
            <a:endParaRPr lang="hu-HU"/>
          </a:p>
        </p:txBody>
      </p:sp>
    </p:spTree>
    <p:extLst>
      <p:ext uri="{BB962C8B-B14F-4D97-AF65-F5344CB8AC3E}">
        <p14:creationId xmlns:p14="http://schemas.microsoft.com/office/powerpoint/2010/main" val="24456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6" name="Tartalom helye 2"/>
          <p:cNvSpPr>
            <a:spLocks noGrp="1"/>
          </p:cNvSpPr>
          <p:nvPr>
            <p:ph idx="1"/>
          </p:nvPr>
        </p:nvSpPr>
        <p:spPr>
          <a:xfrm>
            <a:off x="447989" y="1628800"/>
            <a:ext cx="5111750" cy="4691063"/>
          </a:xfrm>
        </p:spPr>
        <p:txBody>
          <a:bodyPr/>
          <a:lstStyle>
            <a:lvl1pPr>
              <a:defRPr sz="24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hu-HU" dirty="0" smtClean="0"/>
              <a:t>Mintaszöveg szerkesztése</a:t>
            </a:r>
          </a:p>
          <a:p>
            <a:pPr lvl="1"/>
            <a:r>
              <a:rPr lang="hu-HU" dirty="0" smtClean="0"/>
              <a:t>Második szint</a:t>
            </a:r>
          </a:p>
          <a:p>
            <a:pPr lvl="2"/>
            <a:r>
              <a:rPr lang="hu-HU" dirty="0" smtClean="0"/>
              <a:t>Harmadik szint</a:t>
            </a:r>
          </a:p>
          <a:p>
            <a:pPr lvl="3"/>
            <a:r>
              <a:rPr lang="hu-HU" dirty="0" smtClean="0"/>
              <a:t>Negyedik szint</a:t>
            </a:r>
          </a:p>
          <a:p>
            <a:pPr lvl="4"/>
            <a:r>
              <a:rPr lang="hu-HU" dirty="0" smtClean="0"/>
              <a:t>Ötödik szint</a:t>
            </a:r>
            <a:endParaRPr lang="hu-HU" dirty="0"/>
          </a:p>
        </p:txBody>
      </p:sp>
      <p:sp>
        <p:nvSpPr>
          <p:cNvPr id="7" name="Kép helye 2"/>
          <p:cNvSpPr>
            <a:spLocks noGrp="1"/>
          </p:cNvSpPr>
          <p:nvPr>
            <p:ph type="pic" idx="13"/>
          </p:nvPr>
        </p:nvSpPr>
        <p:spPr>
          <a:xfrm>
            <a:off x="5724128" y="1633102"/>
            <a:ext cx="3240360" cy="46910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Tree>
    <p:extLst>
      <p:ext uri="{BB962C8B-B14F-4D97-AF65-F5344CB8AC3E}">
        <p14:creationId xmlns:p14="http://schemas.microsoft.com/office/powerpoint/2010/main" val="2086175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artalomrész képaláírással">
    <p:spTree>
      <p:nvGrpSpPr>
        <p:cNvPr id="1" name=""/>
        <p:cNvGrpSpPr/>
        <p:nvPr/>
      </p:nvGrpSpPr>
      <p:grpSpPr>
        <a:xfrm>
          <a:off x="0" y="0"/>
          <a:ext cx="0" cy="0"/>
          <a:chOff x="0" y="0"/>
          <a:chExt cx="0" cy="0"/>
        </a:xfrm>
      </p:grpSpPr>
      <p:sp>
        <p:nvSpPr>
          <p:cNvPr id="3" name="Tartalom helye 2"/>
          <p:cNvSpPr>
            <a:spLocks noGrp="1"/>
          </p:cNvSpPr>
          <p:nvPr>
            <p:ph idx="1"/>
          </p:nvPr>
        </p:nvSpPr>
        <p:spPr>
          <a:xfrm>
            <a:off x="3575050" y="1435100"/>
            <a:ext cx="5111750" cy="46910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dirty="0" smtClean="0"/>
              <a:t>Második szint</a:t>
            </a:r>
          </a:p>
          <a:p>
            <a:pPr lvl="2"/>
            <a:r>
              <a:rPr lang="hu-HU" dirty="0" smtClean="0"/>
              <a:t>Harmadik szint</a:t>
            </a:r>
          </a:p>
          <a:p>
            <a:pPr lvl="3"/>
            <a:r>
              <a:rPr lang="hu-HU" dirty="0" smtClean="0"/>
              <a:t>Negyedik szint</a:t>
            </a:r>
          </a:p>
          <a:p>
            <a:pPr lvl="4"/>
            <a:r>
              <a:rPr lang="hu-HU" dirty="0" smtClean="0"/>
              <a:t>Ötödik szint</a:t>
            </a:r>
            <a:endParaRPr lang="hu-HU" dirty="0"/>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0DD05FFA-4383-4574-9830-A5FF25BE8406}" type="datetimeFigureOut">
              <a:rPr lang="hu-HU" smtClean="0"/>
              <a:t>2015.07.16.</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774ECFDF-B4B8-4D79-9C23-DD008FAF0A0B}" type="slidenum">
              <a:rPr lang="hu-HU" smtClean="0"/>
              <a:t>‹#›</a:t>
            </a:fld>
            <a:endParaRPr lang="hu-HU"/>
          </a:p>
        </p:txBody>
      </p:sp>
      <p:sp>
        <p:nvSpPr>
          <p:cNvPr id="9" name="Cím 1"/>
          <p:cNvSpPr>
            <a:spLocks noGrp="1"/>
          </p:cNvSpPr>
          <p:nvPr>
            <p:ph type="title"/>
          </p:nvPr>
        </p:nvSpPr>
        <p:spPr>
          <a:xfrm>
            <a:off x="447989" y="44624"/>
            <a:ext cx="4412043" cy="864096"/>
          </a:xfrm>
        </p:spPr>
        <p:txBody>
          <a:bodyPr/>
          <a:lstStyle/>
          <a:p>
            <a:r>
              <a:rPr lang="hu-HU" smtClean="0"/>
              <a:t>Mintacím szerkesztése</a:t>
            </a:r>
            <a:endParaRPr lang="hu-HU"/>
          </a:p>
        </p:txBody>
      </p:sp>
    </p:spTree>
    <p:extLst>
      <p:ext uri="{BB962C8B-B14F-4D97-AF65-F5344CB8AC3E}">
        <p14:creationId xmlns:p14="http://schemas.microsoft.com/office/powerpoint/2010/main" val="1428776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0DD05FFA-4383-4574-9830-A5FF25BE8406}" type="datetimeFigureOut">
              <a:rPr lang="hu-HU" smtClean="0"/>
              <a:t>2015.07.16.</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774ECFDF-B4B8-4D79-9C23-DD008FAF0A0B}" type="slidenum">
              <a:rPr lang="hu-HU" smtClean="0"/>
              <a:t>‹#›</a:t>
            </a:fld>
            <a:endParaRPr lang="hu-HU"/>
          </a:p>
        </p:txBody>
      </p:sp>
    </p:spTree>
    <p:extLst>
      <p:ext uri="{BB962C8B-B14F-4D97-AF65-F5344CB8AC3E}">
        <p14:creationId xmlns:p14="http://schemas.microsoft.com/office/powerpoint/2010/main" val="90349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14" name="Title 8"/>
          <p:cNvSpPr>
            <a:spLocks noGrp="1"/>
          </p:cNvSpPr>
          <p:nvPr>
            <p:ph type="title" hasCustomPrompt="1"/>
          </p:nvPr>
        </p:nvSpPr>
        <p:spPr>
          <a:xfrm>
            <a:off x="4495800" y="2286000"/>
            <a:ext cx="4419600" cy="1143000"/>
          </a:xfrm>
        </p:spPr>
        <p:txBody>
          <a:bodyPr anchor="t">
            <a:noAutofit/>
          </a:bodyPr>
          <a:lstStyle>
            <a:lvl1pPr algn="l">
              <a:defRPr sz="4400" b="1" cap="all" baseline="0">
                <a:solidFill>
                  <a:schemeClr val="bg1"/>
                </a:solidFill>
                <a:latin typeface="Arial"/>
                <a:cs typeface="Arial"/>
              </a:defRPr>
            </a:lvl1pPr>
          </a:lstStyle>
          <a:p>
            <a:r>
              <a:rPr lang="hu-HU" dirty="0" smtClean="0"/>
              <a:t>Prezentáció Címe</a:t>
            </a:r>
            <a:endParaRPr lang="en-US" dirty="0"/>
          </a:p>
        </p:txBody>
      </p:sp>
      <p:sp>
        <p:nvSpPr>
          <p:cNvPr id="17" name="Text Placeholder 15"/>
          <p:cNvSpPr>
            <a:spLocks noGrp="1"/>
          </p:cNvSpPr>
          <p:nvPr>
            <p:ph type="body" sz="quarter" idx="10" hasCustomPrompt="1"/>
          </p:nvPr>
        </p:nvSpPr>
        <p:spPr>
          <a:xfrm>
            <a:off x="4495800" y="3886200"/>
            <a:ext cx="4343400" cy="914400"/>
          </a:xfrm>
        </p:spPr>
        <p:txBody>
          <a:bodyPr wrap="square" anchor="t"/>
          <a:lstStyle>
            <a:lvl1pPr marL="514350" indent="-514350" algn="l">
              <a:spcAft>
                <a:spcPts val="600"/>
              </a:spcAft>
              <a:buFontTx/>
              <a:buNone/>
              <a:defRPr cap="all" baseline="0">
                <a:solidFill>
                  <a:srgbClr val="FFFFFF"/>
                </a:solidFill>
                <a:latin typeface="Arial"/>
                <a:cs typeface="Arial"/>
              </a:defRPr>
            </a:lvl1pPr>
            <a:lvl2pPr>
              <a:buNone/>
              <a:defRPr/>
            </a:lvl2pPr>
          </a:lstStyle>
          <a:p>
            <a:pPr lvl="0"/>
            <a:r>
              <a:rPr lang="hu-HU" dirty="0" smtClean="0"/>
              <a:t>Click to edit Alcím</a:t>
            </a:r>
          </a:p>
          <a:p>
            <a:pPr lvl="0"/>
            <a:endParaRPr lang="hu-HU" dirty="0" smtClean="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447989" y="44624"/>
            <a:ext cx="4412043" cy="864096"/>
          </a:xfrm>
          <a:prstGeom prst="rect">
            <a:avLst/>
          </a:prstGeom>
        </p:spPr>
        <p:txBody>
          <a:bodyPr vert="horz" lIns="91440" tIns="45720" rIns="91440" bIns="45720" rtlCol="0" anchor="ctr">
            <a:normAutofit/>
          </a:bodyPr>
          <a:lstStyle/>
          <a:p>
            <a:r>
              <a:rPr lang="hu-HU" dirty="0" smtClean="0"/>
              <a:t>Mintacím szerkesztése</a:t>
            </a:r>
            <a:endParaRPr lang="hu-HU" dirty="0"/>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dirty="0" smtClean="0"/>
              <a:t>Mintaszöveg szerkesztése</a:t>
            </a:r>
          </a:p>
          <a:p>
            <a:pPr lvl="1"/>
            <a:r>
              <a:rPr lang="hu-HU" dirty="0" smtClean="0"/>
              <a:t>Második szint</a:t>
            </a:r>
          </a:p>
          <a:p>
            <a:pPr lvl="2"/>
            <a:r>
              <a:rPr lang="hu-HU" dirty="0" smtClean="0"/>
              <a:t>Harmadik szint</a:t>
            </a:r>
          </a:p>
          <a:p>
            <a:pPr lvl="3"/>
            <a:r>
              <a:rPr lang="hu-HU" dirty="0" smtClean="0"/>
              <a:t>Negyedik szint</a:t>
            </a:r>
          </a:p>
          <a:p>
            <a:pPr lvl="4"/>
            <a:r>
              <a:rPr lang="hu-HU" dirty="0" smtClean="0"/>
              <a:t>Ötödik szint</a:t>
            </a:r>
            <a:endParaRPr lang="hu-HU" dirty="0"/>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D05FFA-4383-4574-9830-A5FF25BE8406}" type="datetimeFigureOut">
              <a:rPr lang="hu-HU" smtClean="0"/>
              <a:t>2015.07.16.</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4ECFDF-B4B8-4D79-9C23-DD008FAF0A0B}" type="slidenum">
              <a:rPr lang="hu-HU" smtClean="0"/>
              <a:t>‹#›</a:t>
            </a:fld>
            <a:endParaRPr lang="hu-HU"/>
          </a:p>
        </p:txBody>
      </p:sp>
    </p:spTree>
    <p:extLst>
      <p:ext uri="{BB962C8B-B14F-4D97-AF65-F5344CB8AC3E}">
        <p14:creationId xmlns:p14="http://schemas.microsoft.com/office/powerpoint/2010/main" val="191508263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6" r:id="rId7"/>
    <p:sldLayoutId id="2147483667" r:id="rId8"/>
    <p:sldLayoutId id="2147483670" r:id="rId9"/>
  </p:sldLayoutIdLst>
  <p:txStyles>
    <p:titleStyle>
      <a:lvl1pPr algn="l" defTabSz="914400" rtl="0" eaLnBrk="1" latinLnBrk="0" hangingPunct="1">
        <a:spcBef>
          <a:spcPct val="0"/>
        </a:spcBef>
        <a:buNone/>
        <a:defRPr sz="2400" b="1" kern="1200" cap="all" baseline="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1403648" y="476672"/>
            <a:ext cx="7416824" cy="4536504"/>
          </a:xfrm>
        </p:spPr>
        <p:txBody>
          <a:bodyPr/>
          <a:lstStyle/>
          <a:p>
            <a:r>
              <a:rPr lang="hu-HU" sz="2400" dirty="0"/>
              <a:t>A </a:t>
            </a:r>
            <a:r>
              <a:rPr lang="hu-HU" sz="2400" dirty="0" smtClean="0"/>
              <a:t>RÁCKEVEI – SOROKSÁRI - DUNAÁG VÍZGAZDÁLKODÁSA</a:t>
            </a:r>
            <a:br>
              <a:rPr lang="hu-HU" sz="2400" dirty="0" smtClean="0"/>
            </a:br>
            <a:r>
              <a:rPr lang="hu-HU" sz="2400" dirty="0" smtClean="0"/>
              <a:t/>
            </a:r>
            <a:br>
              <a:rPr lang="hu-HU" sz="2400" dirty="0" smtClean="0"/>
            </a:br>
            <a:r>
              <a:rPr lang="hu-HU" sz="2000" dirty="0"/>
              <a:t>Az Országos Vízügyi </a:t>
            </a:r>
            <a:r>
              <a:rPr lang="hu-HU" sz="2000" dirty="0" smtClean="0"/>
              <a:t>főigazgatóság </a:t>
            </a:r>
            <a:r>
              <a:rPr lang="hu-HU" sz="2000" dirty="0"/>
              <a:t>ÉS A </a:t>
            </a:r>
            <a:r>
              <a:rPr lang="hu-HU" sz="2000" dirty="0" smtClean="0"/>
              <a:t>Közép-Duna - völgyi </a:t>
            </a:r>
            <a:r>
              <a:rPr lang="hu-HU" sz="2000" dirty="0"/>
              <a:t>Vízügyi Igazgatóság SZAKMAI </a:t>
            </a:r>
            <a:r>
              <a:rPr lang="hu-HU" sz="2000" dirty="0" smtClean="0"/>
              <a:t>FÓRUMA</a:t>
            </a:r>
            <a:r>
              <a:rPr lang="hu-HU" sz="2400" dirty="0"/>
              <a:t/>
            </a:r>
            <a:br>
              <a:rPr lang="hu-HU" sz="2400" dirty="0"/>
            </a:br>
            <a:r>
              <a:rPr lang="hu-HU" sz="2400" dirty="0" smtClean="0"/>
              <a:t/>
            </a:r>
            <a:br>
              <a:rPr lang="hu-HU" sz="2400" dirty="0" smtClean="0"/>
            </a:br>
            <a:r>
              <a:rPr lang="hu-HU" sz="2400" b="0" dirty="0"/>
              <a:t/>
            </a:r>
            <a:br>
              <a:rPr lang="hu-HU" sz="2400" b="0" dirty="0"/>
            </a:br>
            <a:r>
              <a:rPr lang="hu-HU" sz="2400" b="0" dirty="0"/>
              <a:t> </a:t>
            </a:r>
            <a:r>
              <a:rPr lang="hu-HU" sz="2400" dirty="0"/>
              <a:t>A </a:t>
            </a:r>
            <a:r>
              <a:rPr lang="hu-HU" sz="2400" dirty="0" smtClean="0"/>
              <a:t>Ráckevei – Soroksári - </a:t>
            </a:r>
            <a:r>
              <a:rPr lang="hu-HU" sz="2400" dirty="0" err="1" smtClean="0"/>
              <a:t>Dunaág</a:t>
            </a:r>
            <a:r>
              <a:rPr lang="hu-HU" sz="2400" dirty="0" smtClean="0"/>
              <a:t> </a:t>
            </a:r>
            <a:r>
              <a:rPr lang="hu-HU" sz="2400" dirty="0"/>
              <a:t>vízgyűjtő-gazdálkodási terve </a:t>
            </a:r>
          </a:p>
        </p:txBody>
      </p:sp>
      <p:pic>
        <p:nvPicPr>
          <p:cNvPr id="3" name="Picture 10" descr="ovf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521" y="5371777"/>
            <a:ext cx="652463"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5574" y="5415444"/>
            <a:ext cx="648072" cy="60879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1160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Kép 6" descr="http://www.kdvvizig.hu/templates/vizig/images/logofej.png"/>
          <p:cNvPicPr/>
          <p:nvPr/>
        </p:nvPicPr>
        <p:blipFill>
          <a:blip r:embed="rId7">
            <a:extLst>
              <a:ext uri="{28A0092B-C50C-407E-A947-70E740481C1C}">
                <a14:useLocalDpi xmlns:a14="http://schemas.microsoft.com/office/drawing/2010/main" val="0"/>
              </a:ext>
            </a:extLst>
          </a:blip>
          <a:srcRect/>
          <a:stretch>
            <a:fillRect/>
          </a:stretch>
        </p:blipFill>
        <p:spPr bwMode="auto">
          <a:xfrm>
            <a:off x="4139952" y="5409654"/>
            <a:ext cx="604649" cy="608970"/>
          </a:xfrm>
          <a:prstGeom prst="rect">
            <a:avLst/>
          </a:prstGeom>
          <a:noFill/>
          <a:ln>
            <a:noFill/>
          </a:ln>
        </p:spPr>
      </p:pic>
    </p:spTree>
    <p:extLst>
      <p:ext uri="{BB962C8B-B14F-4D97-AF65-F5344CB8AC3E}">
        <p14:creationId xmlns:p14="http://schemas.microsoft.com/office/powerpoint/2010/main" val="1169770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rtalom helye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63083" y="1435100"/>
            <a:ext cx="2241365" cy="4691063"/>
          </a:xfrm>
        </p:spPr>
      </p:pic>
      <p:sp>
        <p:nvSpPr>
          <p:cNvPr id="3" name="Szöveg helye 2"/>
          <p:cNvSpPr>
            <a:spLocks noGrp="1"/>
          </p:cNvSpPr>
          <p:nvPr>
            <p:ph type="body" sz="half" idx="2"/>
          </p:nvPr>
        </p:nvSpPr>
        <p:spPr>
          <a:xfrm>
            <a:off x="457200" y="1435100"/>
            <a:ext cx="5626968" cy="4691063"/>
          </a:xfrm>
        </p:spPr>
        <p:txBody>
          <a:bodyPr>
            <a:normAutofit/>
          </a:bodyPr>
          <a:lstStyle/>
          <a:p>
            <a:r>
              <a:rPr lang="hu-HU" sz="2400" b="1" dirty="0" smtClean="0">
                <a:solidFill>
                  <a:srgbClr val="008080"/>
                </a:solidFill>
              </a:rPr>
              <a:t>A Ráckevei-Soroksári </a:t>
            </a:r>
            <a:r>
              <a:rPr lang="hu-HU" sz="2400" b="1" dirty="0" err="1" smtClean="0">
                <a:solidFill>
                  <a:srgbClr val="008080"/>
                </a:solidFill>
              </a:rPr>
              <a:t>Dunaág</a:t>
            </a:r>
            <a:r>
              <a:rPr lang="hu-HU" sz="2400" b="1" dirty="0" smtClean="0">
                <a:solidFill>
                  <a:srgbClr val="008080"/>
                </a:solidFill>
              </a:rPr>
              <a:t> besorolása</a:t>
            </a:r>
          </a:p>
          <a:p>
            <a:pPr marL="342900" indent="-342900">
              <a:buClr>
                <a:srgbClr val="008080"/>
              </a:buClr>
              <a:buFont typeface="Arial" pitchFamily="34" charset="0"/>
              <a:buChar char="•"/>
            </a:pPr>
            <a:r>
              <a:rPr lang="hu-HU" sz="2400" dirty="0" smtClean="0"/>
              <a:t>Duna Részvízgyűjtő-gazdálkodási Terv,</a:t>
            </a:r>
          </a:p>
          <a:p>
            <a:pPr marL="342900" indent="-342900">
              <a:buClr>
                <a:srgbClr val="008080"/>
              </a:buClr>
              <a:buFont typeface="Arial" pitchFamily="34" charset="0"/>
              <a:buChar char="•"/>
            </a:pPr>
            <a:r>
              <a:rPr lang="hu-HU" sz="2400" dirty="0" smtClean="0"/>
              <a:t>50 </a:t>
            </a:r>
            <a:r>
              <a:rPr lang="hu-HU" sz="2400" dirty="0" err="1" smtClean="0"/>
              <a:t>ha-nál</a:t>
            </a:r>
            <a:r>
              <a:rPr lang="hu-HU" sz="2400" dirty="0" smtClean="0"/>
              <a:t> nagyobb területű állóvíz,</a:t>
            </a:r>
          </a:p>
          <a:p>
            <a:pPr marL="342900" indent="-342900">
              <a:buClr>
                <a:srgbClr val="008080"/>
              </a:buClr>
              <a:buFont typeface="Arial" pitchFamily="34" charset="0"/>
              <a:buChar char="•"/>
            </a:pPr>
            <a:r>
              <a:rPr lang="hu-HU" sz="2400" b="1" dirty="0" smtClean="0">
                <a:solidFill>
                  <a:srgbClr val="008080"/>
                </a:solidFill>
              </a:rPr>
              <a:t>Tipológia</a:t>
            </a:r>
            <a:r>
              <a:rPr lang="hu-HU" sz="2400" b="1" dirty="0" smtClean="0"/>
              <a:t>:</a:t>
            </a:r>
            <a:r>
              <a:rPr lang="hu-HU" sz="2400" dirty="0" smtClean="0"/>
              <a:t> síkvidéki, nagy felületű, sekély, állandó </a:t>
            </a:r>
            <a:r>
              <a:rPr lang="hu-HU" sz="2400" dirty="0" err="1" smtClean="0"/>
              <a:t>vízborítottságú</a:t>
            </a:r>
            <a:endParaRPr lang="hu-HU" sz="2400" dirty="0" smtClean="0"/>
          </a:p>
          <a:p>
            <a:pPr marL="342900" indent="-342900">
              <a:buClr>
                <a:srgbClr val="008080"/>
              </a:buClr>
              <a:buFont typeface="Arial" pitchFamily="34" charset="0"/>
              <a:buChar char="•"/>
            </a:pPr>
            <a:r>
              <a:rPr lang="hu-HU" sz="2400" b="1" dirty="0" smtClean="0">
                <a:solidFill>
                  <a:srgbClr val="008080"/>
                </a:solidFill>
              </a:rPr>
              <a:t>Erősen módosított</a:t>
            </a:r>
          </a:p>
          <a:p>
            <a:pPr marL="342900" indent="-342900">
              <a:buClr>
                <a:srgbClr val="008080"/>
              </a:buClr>
              <a:buFont typeface="Arial" pitchFamily="34" charset="0"/>
              <a:buChar char="•"/>
            </a:pPr>
            <a:r>
              <a:rPr lang="hu-HU" sz="2400" dirty="0" smtClean="0"/>
              <a:t>Tápanyag-és </a:t>
            </a:r>
            <a:r>
              <a:rPr lang="hu-HU" sz="2400" dirty="0" err="1" smtClean="0"/>
              <a:t>nitrátérzékeny</a:t>
            </a:r>
            <a:r>
              <a:rPr lang="hu-HU" sz="2400" dirty="0" smtClean="0"/>
              <a:t> terület, fürdőhely, Natura2000 terület</a:t>
            </a:r>
            <a:endParaRPr lang="hu-HU" sz="2400" dirty="0"/>
          </a:p>
        </p:txBody>
      </p:sp>
      <p:sp>
        <p:nvSpPr>
          <p:cNvPr id="4" name="Cím 3"/>
          <p:cNvSpPr>
            <a:spLocks noGrp="1"/>
          </p:cNvSpPr>
          <p:nvPr>
            <p:ph type="title"/>
          </p:nvPr>
        </p:nvSpPr>
        <p:spPr>
          <a:xfrm>
            <a:off x="447989" y="44624"/>
            <a:ext cx="8156459" cy="864096"/>
          </a:xfrm>
        </p:spPr>
        <p:txBody>
          <a:bodyPr/>
          <a:lstStyle/>
          <a:p>
            <a:r>
              <a:rPr lang="hu-HU" dirty="0" smtClean="0"/>
              <a:t>Az </a:t>
            </a:r>
            <a:r>
              <a:rPr lang="hu-HU" dirty="0" err="1" smtClean="0"/>
              <a:t>rsd</a:t>
            </a:r>
            <a:r>
              <a:rPr lang="hu-HU" dirty="0" smtClean="0"/>
              <a:t> Vízgyűjtő-gazdálkodási terve</a:t>
            </a:r>
            <a:endParaRPr lang="hu-HU" dirty="0"/>
          </a:p>
        </p:txBody>
      </p:sp>
      <p:sp>
        <p:nvSpPr>
          <p:cNvPr id="6" name="Szövegdoboz 5"/>
          <p:cNvSpPr txBox="1"/>
          <p:nvPr/>
        </p:nvSpPr>
        <p:spPr>
          <a:xfrm>
            <a:off x="6327028" y="6153186"/>
            <a:ext cx="2250584" cy="261610"/>
          </a:xfrm>
          <a:prstGeom prst="rect">
            <a:avLst/>
          </a:prstGeom>
          <a:noFill/>
        </p:spPr>
        <p:txBody>
          <a:bodyPr wrap="square" rtlCol="0">
            <a:spAutoFit/>
          </a:bodyPr>
          <a:lstStyle/>
          <a:p>
            <a:r>
              <a:rPr lang="hu-HU" sz="1100" dirty="0" smtClean="0"/>
              <a:t>Forrás: </a:t>
            </a:r>
            <a:r>
              <a:rPr lang="hu-HU" sz="1100" dirty="0" err="1" smtClean="0"/>
              <a:t>Google</a:t>
            </a:r>
            <a:endParaRPr lang="hu-HU" sz="1100" dirty="0"/>
          </a:p>
        </p:txBody>
      </p:sp>
    </p:spTree>
    <p:extLst>
      <p:ext uri="{BB962C8B-B14F-4D97-AF65-F5344CB8AC3E}">
        <p14:creationId xmlns:p14="http://schemas.microsoft.com/office/powerpoint/2010/main" val="2314941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 helye 2"/>
          <p:cNvSpPr>
            <a:spLocks noGrp="1"/>
          </p:cNvSpPr>
          <p:nvPr>
            <p:ph type="body" sz="half" idx="2"/>
          </p:nvPr>
        </p:nvSpPr>
        <p:spPr>
          <a:xfrm>
            <a:off x="447989" y="1556792"/>
            <a:ext cx="8228468" cy="4968552"/>
          </a:xfrm>
        </p:spPr>
        <p:txBody>
          <a:bodyPr>
            <a:normAutofit/>
          </a:bodyPr>
          <a:lstStyle/>
          <a:p>
            <a:pPr marL="342900" indent="-342900">
              <a:buClr>
                <a:srgbClr val="008080"/>
              </a:buClr>
              <a:buFont typeface="Arial" pitchFamily="34" charset="0"/>
              <a:buChar char="•"/>
            </a:pPr>
            <a:r>
              <a:rPr lang="hu-HU" sz="2400" dirty="0" smtClean="0"/>
              <a:t>A Duna főmedrének süllyedése,</a:t>
            </a:r>
          </a:p>
          <a:p>
            <a:pPr marL="342900" indent="-342900">
              <a:buClr>
                <a:srgbClr val="008080"/>
              </a:buClr>
              <a:buFont typeface="Arial" pitchFamily="34" charset="0"/>
              <a:buChar char="•"/>
            </a:pPr>
            <a:r>
              <a:rPr lang="hu-HU" sz="2400" dirty="0" smtClean="0"/>
              <a:t>Vízminőségi problémák,</a:t>
            </a:r>
          </a:p>
          <a:p>
            <a:pPr marL="800100" lvl="1" indent="-342900">
              <a:buClr>
                <a:srgbClr val="008080"/>
              </a:buClr>
              <a:buFont typeface="Arial" pitchFamily="34" charset="0"/>
              <a:buChar char="•"/>
            </a:pPr>
            <a:r>
              <a:rPr lang="hu-HU" sz="2200" dirty="0" smtClean="0"/>
              <a:t>Dél-pesti szennyvíztelep (80.000 m</a:t>
            </a:r>
            <a:r>
              <a:rPr lang="hu-HU" sz="2200" baseline="30000" dirty="0" smtClean="0"/>
              <a:t>3</a:t>
            </a:r>
            <a:r>
              <a:rPr lang="hu-HU" sz="2200" dirty="0" smtClean="0"/>
              <a:t>/d),</a:t>
            </a:r>
          </a:p>
          <a:p>
            <a:pPr marL="800100" lvl="1" indent="-342900">
              <a:buClr>
                <a:srgbClr val="008080"/>
              </a:buClr>
              <a:buFont typeface="Arial" pitchFamily="34" charset="0"/>
              <a:buChar char="•"/>
            </a:pPr>
            <a:r>
              <a:rPr lang="hu-HU" sz="2200" dirty="0" smtClean="0"/>
              <a:t>Csatornázatlan üdülőterületek,</a:t>
            </a:r>
          </a:p>
          <a:p>
            <a:pPr marL="800100" lvl="1" indent="-342900">
              <a:buClr>
                <a:srgbClr val="008080"/>
              </a:buClr>
              <a:buFont typeface="Arial" pitchFamily="34" charset="0"/>
              <a:buChar char="•"/>
            </a:pPr>
            <a:r>
              <a:rPr lang="hu-HU" sz="2200" dirty="0" smtClean="0"/>
              <a:t>Fokozott vízhasználatok,</a:t>
            </a:r>
          </a:p>
          <a:p>
            <a:pPr marL="800100" lvl="1" indent="-342900">
              <a:buClr>
                <a:srgbClr val="008080"/>
              </a:buClr>
              <a:buFont typeface="Arial" pitchFamily="34" charset="0"/>
              <a:buChar char="•"/>
            </a:pPr>
            <a:r>
              <a:rPr lang="hu-HU" sz="2200" dirty="0" smtClean="0"/>
              <a:t>Kis vízsebesség,</a:t>
            </a:r>
          </a:p>
          <a:p>
            <a:pPr marL="800100" lvl="1" indent="-342900">
              <a:buFont typeface="Arial" pitchFamily="34" charset="0"/>
              <a:buChar char="•"/>
            </a:pPr>
            <a:endParaRPr lang="hu-HU" sz="2200" dirty="0" smtClean="0"/>
          </a:p>
          <a:p>
            <a:pPr marL="800100" lvl="1" indent="-342900">
              <a:buFont typeface="Arial" pitchFamily="34" charset="0"/>
              <a:buChar char="•"/>
            </a:pPr>
            <a:endParaRPr lang="hu-HU" sz="2200" dirty="0" smtClean="0"/>
          </a:p>
          <a:p>
            <a:pPr marL="342900" indent="-342900">
              <a:buFont typeface="Arial" pitchFamily="34" charset="0"/>
              <a:buChar char="•"/>
            </a:pPr>
            <a:endParaRPr lang="hu-HU" sz="2400" dirty="0" smtClean="0"/>
          </a:p>
          <a:p>
            <a:endParaRPr lang="hu-HU" sz="2400" dirty="0"/>
          </a:p>
        </p:txBody>
      </p:sp>
      <p:sp>
        <p:nvSpPr>
          <p:cNvPr id="4" name="Cím 3"/>
          <p:cNvSpPr>
            <a:spLocks noGrp="1"/>
          </p:cNvSpPr>
          <p:nvPr>
            <p:ph type="title"/>
          </p:nvPr>
        </p:nvSpPr>
        <p:spPr>
          <a:xfrm>
            <a:off x="447989" y="44624"/>
            <a:ext cx="8228467" cy="864096"/>
          </a:xfrm>
        </p:spPr>
        <p:txBody>
          <a:bodyPr>
            <a:normAutofit/>
          </a:bodyPr>
          <a:lstStyle/>
          <a:p>
            <a:r>
              <a:rPr lang="hu-HU" dirty="0" smtClean="0"/>
              <a:t>Jelentős vízgazdálkodási kérdések</a:t>
            </a:r>
            <a:endParaRPr lang="hu-HU" dirty="0"/>
          </a:p>
        </p:txBody>
      </p:sp>
      <p:pic>
        <p:nvPicPr>
          <p:cNvPr id="2" name="Kép 1"/>
          <p:cNvPicPr>
            <a:picLocks noChangeAspect="1"/>
          </p:cNvPicPr>
          <p:nvPr/>
        </p:nvPicPr>
        <p:blipFill rotWithShape="1">
          <a:blip r:embed="rId3"/>
          <a:srcRect b="10789"/>
          <a:stretch/>
        </p:blipFill>
        <p:spPr>
          <a:xfrm>
            <a:off x="950343" y="4413288"/>
            <a:ext cx="3749040" cy="1881302"/>
          </a:xfrm>
          <a:prstGeom prst="rect">
            <a:avLst/>
          </a:prstGeom>
        </p:spPr>
      </p:pic>
      <p:pic>
        <p:nvPicPr>
          <p:cNvPr id="1026" name="Picture 2" descr="http://www.fcsm.hu/media/files/fcsm_delpest11c_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1736" y="4027339"/>
            <a:ext cx="3474720" cy="2267251"/>
          </a:xfrm>
          <a:prstGeom prst="rect">
            <a:avLst/>
          </a:prstGeom>
          <a:noFill/>
          <a:extLst>
            <a:ext uri="{909E8E84-426E-40DD-AFC4-6F175D3DCCD1}">
              <a14:hiddenFill xmlns:a14="http://schemas.microsoft.com/office/drawing/2010/main">
                <a:solidFill>
                  <a:srgbClr val="FFFFFF"/>
                </a:solidFill>
              </a14:hiddenFill>
            </a:ext>
          </a:extLst>
        </p:spPr>
      </p:pic>
      <p:sp>
        <p:nvSpPr>
          <p:cNvPr id="5" name="Szövegdoboz 4"/>
          <p:cNvSpPr txBox="1"/>
          <p:nvPr/>
        </p:nvSpPr>
        <p:spPr>
          <a:xfrm>
            <a:off x="5201736" y="6381328"/>
            <a:ext cx="2250584" cy="261610"/>
          </a:xfrm>
          <a:prstGeom prst="rect">
            <a:avLst/>
          </a:prstGeom>
          <a:noFill/>
        </p:spPr>
        <p:txBody>
          <a:bodyPr wrap="square" rtlCol="0">
            <a:spAutoFit/>
          </a:bodyPr>
          <a:lstStyle/>
          <a:p>
            <a:r>
              <a:rPr lang="hu-HU" sz="1100" dirty="0" smtClean="0"/>
              <a:t>Forrás: FCSM</a:t>
            </a:r>
            <a:endParaRPr lang="hu-HU" sz="1100" dirty="0"/>
          </a:p>
        </p:txBody>
      </p:sp>
      <p:sp>
        <p:nvSpPr>
          <p:cNvPr id="7" name="Szövegdoboz 6"/>
          <p:cNvSpPr txBox="1"/>
          <p:nvPr/>
        </p:nvSpPr>
        <p:spPr>
          <a:xfrm>
            <a:off x="950343" y="6379111"/>
            <a:ext cx="2250584" cy="261610"/>
          </a:xfrm>
          <a:prstGeom prst="rect">
            <a:avLst/>
          </a:prstGeom>
          <a:noFill/>
        </p:spPr>
        <p:txBody>
          <a:bodyPr wrap="square" rtlCol="0">
            <a:spAutoFit/>
          </a:bodyPr>
          <a:lstStyle/>
          <a:p>
            <a:r>
              <a:rPr lang="hu-HU" sz="1100" dirty="0" smtClean="0"/>
              <a:t>Forrás: </a:t>
            </a:r>
            <a:r>
              <a:rPr lang="hu-HU" sz="1100" dirty="0" err="1" smtClean="0"/>
              <a:t>Google</a:t>
            </a:r>
            <a:endParaRPr lang="hu-HU" sz="1100" dirty="0"/>
          </a:p>
        </p:txBody>
      </p:sp>
    </p:spTree>
    <p:extLst>
      <p:ext uri="{BB962C8B-B14F-4D97-AF65-F5344CB8AC3E}">
        <p14:creationId xmlns:p14="http://schemas.microsoft.com/office/powerpoint/2010/main" val="1222504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a:xfrm>
            <a:off x="447989" y="44624"/>
            <a:ext cx="8696011" cy="864096"/>
          </a:xfrm>
        </p:spPr>
        <p:txBody>
          <a:bodyPr/>
          <a:lstStyle/>
          <a:p>
            <a:r>
              <a:rPr lang="hu-HU" dirty="0" smtClean="0"/>
              <a:t>Terhelések és </a:t>
            </a:r>
            <a:r>
              <a:rPr lang="hu-HU" dirty="0" smtClean="0"/>
              <a:t>hatások - szennyvízbevezetések</a:t>
            </a:r>
            <a:endParaRPr lang="hu-HU" dirty="0"/>
          </a:p>
        </p:txBody>
      </p:sp>
      <p:pic>
        <p:nvPicPr>
          <p:cNvPr id="2" name="Kép 1"/>
          <p:cNvPicPr>
            <a:picLocks noChangeAspect="1"/>
          </p:cNvPicPr>
          <p:nvPr/>
        </p:nvPicPr>
        <p:blipFill rotWithShape="1">
          <a:blip r:embed="rId3"/>
          <a:srcRect l="51877" r="14330" b="49468"/>
          <a:stretch/>
        </p:blipFill>
        <p:spPr>
          <a:xfrm>
            <a:off x="4164666" y="1266993"/>
            <a:ext cx="2855606" cy="3017520"/>
          </a:xfrm>
          <a:prstGeom prst="rect">
            <a:avLst/>
          </a:prstGeom>
        </p:spPr>
      </p:pic>
      <p:graphicFrame>
        <p:nvGraphicFramePr>
          <p:cNvPr id="5" name="Tartalom helye 4"/>
          <p:cNvGraphicFramePr>
            <a:graphicFrameLocks noGrp="1"/>
          </p:cNvGraphicFramePr>
          <p:nvPr>
            <p:ph idx="1"/>
            <p:extLst>
              <p:ext uri="{D42A27DB-BD31-4B8C-83A1-F6EECF244321}">
                <p14:modId xmlns:p14="http://schemas.microsoft.com/office/powerpoint/2010/main" val="984594116"/>
              </p:ext>
            </p:extLst>
          </p:nvPr>
        </p:nvGraphicFramePr>
        <p:xfrm>
          <a:off x="4157340" y="4365104"/>
          <a:ext cx="4889500" cy="866775"/>
        </p:xfrm>
        <a:graphic>
          <a:graphicData uri="http://schemas.openxmlformats.org/drawingml/2006/table">
            <a:tbl>
              <a:tblPr>
                <a:tableStyleId>{5C22544A-7EE6-4342-B048-85BDC9FD1C3A}</a:tableStyleId>
              </a:tblPr>
              <a:tblGrid>
                <a:gridCol w="2627194"/>
                <a:gridCol w="786889"/>
                <a:gridCol w="1475417"/>
              </a:tblGrid>
              <a:tr h="485775">
                <a:tc>
                  <a:txBody>
                    <a:bodyPr/>
                    <a:lstStyle/>
                    <a:p>
                      <a:pPr algn="l" fontAlgn="ctr"/>
                      <a:r>
                        <a:rPr lang="hu-HU" sz="1000" u="none" strike="noStrike" dirty="0">
                          <a:effectLst/>
                        </a:rPr>
                        <a:t>Szennyvíztisztító telep neve</a:t>
                      </a:r>
                      <a:endParaRPr lang="hu-HU" sz="1000" b="1" i="0" u="none" strike="noStrike" dirty="0">
                        <a:solidFill>
                          <a:srgbClr val="FFFFFF"/>
                        </a:solidFill>
                        <a:effectLst/>
                        <a:latin typeface="Arial"/>
                      </a:endParaRPr>
                    </a:p>
                  </a:txBody>
                  <a:tcPr marL="0" marR="0" marT="0" marB="0" anchor="ctr"/>
                </a:tc>
                <a:tc>
                  <a:txBody>
                    <a:bodyPr/>
                    <a:lstStyle/>
                    <a:p>
                      <a:pPr algn="ctr" fontAlgn="ctr"/>
                      <a:r>
                        <a:rPr lang="hu-HU" sz="1000" u="none" strike="noStrike">
                          <a:effectLst/>
                        </a:rPr>
                        <a:t>Jelenlegi kapacitás (m3/nap)</a:t>
                      </a:r>
                      <a:endParaRPr lang="hu-HU" sz="1000" b="1" i="0" u="none" strike="noStrike">
                        <a:solidFill>
                          <a:srgbClr val="FFFFFF"/>
                        </a:solidFill>
                        <a:effectLst/>
                        <a:latin typeface="Arial"/>
                      </a:endParaRPr>
                    </a:p>
                  </a:txBody>
                  <a:tcPr marL="0" marR="0" marT="0" marB="0" anchor="ctr"/>
                </a:tc>
                <a:tc>
                  <a:txBody>
                    <a:bodyPr/>
                    <a:lstStyle/>
                    <a:p>
                      <a:pPr algn="ctr" fontAlgn="ctr"/>
                      <a:r>
                        <a:rPr lang="hu-HU" sz="1000" u="none" strike="noStrike" dirty="0">
                          <a:effectLst/>
                        </a:rPr>
                        <a:t>Hatás a befogadóra</a:t>
                      </a:r>
                      <a:endParaRPr lang="hu-HU" sz="1000" b="1" i="0" u="none" strike="noStrike" dirty="0">
                        <a:solidFill>
                          <a:srgbClr val="FFFFFF"/>
                        </a:solidFill>
                        <a:effectLst/>
                        <a:latin typeface="Arial"/>
                      </a:endParaRPr>
                    </a:p>
                  </a:txBody>
                  <a:tcPr marL="0" marR="0" marT="0" marB="0" anchor="ctr"/>
                </a:tc>
              </a:tr>
              <a:tr h="190500">
                <a:tc>
                  <a:txBody>
                    <a:bodyPr/>
                    <a:lstStyle/>
                    <a:p>
                      <a:pPr algn="l" fontAlgn="b"/>
                      <a:r>
                        <a:rPr lang="hu-HU" sz="1000" u="none" strike="noStrike" dirty="0">
                          <a:effectLst/>
                        </a:rPr>
                        <a:t>Kiskunlacháza - Szennyvíztisztító Telep</a:t>
                      </a:r>
                      <a:endParaRPr lang="hu-HU" sz="1000" b="0" i="0" u="none" strike="noStrike" dirty="0">
                        <a:solidFill>
                          <a:srgbClr val="000000"/>
                        </a:solidFill>
                        <a:effectLst/>
                        <a:latin typeface="Arial"/>
                      </a:endParaRPr>
                    </a:p>
                  </a:txBody>
                  <a:tcPr marL="0" marR="0" marT="0" marB="0" anchor="b"/>
                </a:tc>
                <a:tc>
                  <a:txBody>
                    <a:bodyPr/>
                    <a:lstStyle/>
                    <a:p>
                      <a:pPr algn="ctr" fontAlgn="b"/>
                      <a:r>
                        <a:rPr lang="hu-HU" sz="1000" u="none" strike="noStrike">
                          <a:effectLst/>
                        </a:rPr>
                        <a:t>600</a:t>
                      </a:r>
                      <a:endParaRPr lang="hu-HU" sz="1000" b="0" i="0" u="none" strike="noStrike">
                        <a:solidFill>
                          <a:srgbClr val="000000"/>
                        </a:solidFill>
                        <a:effectLst/>
                        <a:latin typeface="Arial"/>
                      </a:endParaRPr>
                    </a:p>
                  </a:txBody>
                  <a:tcPr marL="0" marR="0" marT="0" marB="0" anchor="b"/>
                </a:tc>
                <a:tc>
                  <a:txBody>
                    <a:bodyPr/>
                    <a:lstStyle/>
                    <a:p>
                      <a:pPr algn="ctr" fontAlgn="b"/>
                      <a:r>
                        <a:rPr lang="hu-HU" sz="1000" u="none" strike="noStrike">
                          <a:effectLst/>
                        </a:rPr>
                        <a:t>nem jelentős</a:t>
                      </a:r>
                      <a:endParaRPr lang="hu-HU" sz="1000" b="0" i="0" u="none" strike="noStrike">
                        <a:solidFill>
                          <a:srgbClr val="000000"/>
                        </a:solidFill>
                        <a:effectLst/>
                        <a:latin typeface="Arial"/>
                      </a:endParaRPr>
                    </a:p>
                  </a:txBody>
                  <a:tcPr marL="0" marR="0" marT="0" marB="0" anchor="b"/>
                </a:tc>
              </a:tr>
              <a:tr h="190500">
                <a:tc>
                  <a:txBody>
                    <a:bodyPr/>
                    <a:lstStyle/>
                    <a:p>
                      <a:pPr algn="l" fontAlgn="b"/>
                      <a:r>
                        <a:rPr lang="hu-HU" sz="1000" u="none" strike="noStrike">
                          <a:effectLst/>
                        </a:rPr>
                        <a:t>Budapest (Dél-Pest) - Szennyvíztisztító Telep</a:t>
                      </a:r>
                      <a:endParaRPr lang="hu-HU" sz="1000" b="0" i="0" u="none" strike="noStrike">
                        <a:solidFill>
                          <a:srgbClr val="000000"/>
                        </a:solidFill>
                        <a:effectLst/>
                        <a:latin typeface="Arial"/>
                      </a:endParaRPr>
                    </a:p>
                  </a:txBody>
                  <a:tcPr marL="0" marR="0" marT="0" marB="0" anchor="b"/>
                </a:tc>
                <a:tc>
                  <a:txBody>
                    <a:bodyPr/>
                    <a:lstStyle/>
                    <a:p>
                      <a:pPr algn="ctr" fontAlgn="b"/>
                      <a:r>
                        <a:rPr lang="hu-HU" sz="1000" u="none" strike="noStrike">
                          <a:effectLst/>
                        </a:rPr>
                        <a:t>120000</a:t>
                      </a:r>
                      <a:endParaRPr lang="hu-HU" sz="1000" b="0" i="0" u="none" strike="noStrike">
                        <a:solidFill>
                          <a:srgbClr val="000000"/>
                        </a:solidFill>
                        <a:effectLst/>
                        <a:latin typeface="Arial"/>
                      </a:endParaRPr>
                    </a:p>
                  </a:txBody>
                  <a:tcPr marL="0" marR="0" marT="0" marB="0" anchor="b"/>
                </a:tc>
                <a:tc>
                  <a:txBody>
                    <a:bodyPr/>
                    <a:lstStyle/>
                    <a:p>
                      <a:pPr algn="ctr" fontAlgn="b"/>
                      <a:r>
                        <a:rPr lang="hu-HU" sz="1000" u="none" strike="noStrike" dirty="0">
                          <a:effectLst/>
                        </a:rPr>
                        <a:t>lehet, hogy jelentős</a:t>
                      </a:r>
                      <a:endParaRPr lang="hu-HU" sz="1000" b="0" i="0" u="none" strike="noStrike" dirty="0">
                        <a:solidFill>
                          <a:srgbClr val="000000"/>
                        </a:solidFill>
                        <a:effectLst/>
                        <a:latin typeface="Arial"/>
                      </a:endParaRPr>
                    </a:p>
                  </a:txBody>
                  <a:tcPr marL="0" marR="0" marT="0" marB="0" anchor="b"/>
                </a:tc>
              </a:tr>
            </a:tbl>
          </a:graphicData>
        </a:graphic>
      </p:graphicFrame>
      <p:pic>
        <p:nvPicPr>
          <p:cNvPr id="8" name="Kép 7"/>
          <p:cNvPicPr>
            <a:picLocks noChangeAspect="1"/>
          </p:cNvPicPr>
          <p:nvPr/>
        </p:nvPicPr>
        <p:blipFill rotWithShape="1">
          <a:blip r:embed="rId3"/>
          <a:srcRect r="50902"/>
          <a:stretch/>
        </p:blipFill>
        <p:spPr>
          <a:xfrm>
            <a:off x="179512" y="1266994"/>
            <a:ext cx="3816424" cy="5492972"/>
          </a:xfrm>
          <a:prstGeom prst="rect">
            <a:avLst/>
          </a:prstGeom>
        </p:spPr>
      </p:pic>
      <p:graphicFrame>
        <p:nvGraphicFramePr>
          <p:cNvPr id="6" name="Táblázat 5"/>
          <p:cNvGraphicFramePr>
            <a:graphicFrameLocks noGrp="1"/>
          </p:cNvGraphicFramePr>
          <p:nvPr>
            <p:extLst>
              <p:ext uri="{D42A27DB-BD31-4B8C-83A1-F6EECF244321}">
                <p14:modId xmlns:p14="http://schemas.microsoft.com/office/powerpoint/2010/main" val="1178088514"/>
              </p:ext>
            </p:extLst>
          </p:nvPr>
        </p:nvGraphicFramePr>
        <p:xfrm>
          <a:off x="2555776" y="5373216"/>
          <a:ext cx="6491064" cy="1386750"/>
        </p:xfrm>
        <a:graphic>
          <a:graphicData uri="http://schemas.openxmlformats.org/drawingml/2006/table">
            <a:tbl>
              <a:tblPr>
                <a:tableStyleId>{5C22544A-7EE6-4342-B048-85BDC9FD1C3A}</a:tableStyleId>
              </a:tblPr>
              <a:tblGrid>
                <a:gridCol w="2242592"/>
                <a:gridCol w="1872208"/>
                <a:gridCol w="1152128"/>
                <a:gridCol w="1224136"/>
              </a:tblGrid>
              <a:tr h="185910">
                <a:tc>
                  <a:txBody>
                    <a:bodyPr/>
                    <a:lstStyle/>
                    <a:p>
                      <a:pPr algn="l" fontAlgn="ctr"/>
                      <a:r>
                        <a:rPr lang="hu-HU" sz="1000" u="none" strike="noStrike" dirty="0">
                          <a:effectLst/>
                        </a:rPr>
                        <a:t>Objektumnév</a:t>
                      </a:r>
                      <a:endParaRPr lang="hu-HU" sz="1000" b="1" i="0" u="none" strike="noStrike" dirty="0">
                        <a:solidFill>
                          <a:srgbClr val="FFFFFF"/>
                        </a:solidFill>
                        <a:effectLst/>
                        <a:latin typeface="Arial"/>
                      </a:endParaRPr>
                    </a:p>
                  </a:txBody>
                  <a:tcPr marL="0" marR="0" marT="0" marB="0" anchor="ctr"/>
                </a:tc>
                <a:tc>
                  <a:txBody>
                    <a:bodyPr/>
                    <a:lstStyle/>
                    <a:p>
                      <a:pPr algn="ctr" fontAlgn="ctr"/>
                      <a:r>
                        <a:rPr lang="hu-HU" sz="1000" u="none" strike="noStrike" dirty="0">
                          <a:effectLst/>
                        </a:rPr>
                        <a:t>Település megnevezése</a:t>
                      </a:r>
                      <a:endParaRPr lang="hu-HU" sz="1000" b="1" i="0" u="none" strike="noStrike" dirty="0">
                        <a:solidFill>
                          <a:srgbClr val="FFFFFF"/>
                        </a:solidFill>
                        <a:effectLst/>
                        <a:latin typeface="Arial"/>
                      </a:endParaRPr>
                    </a:p>
                  </a:txBody>
                  <a:tcPr marL="0" marR="0" marT="0" marB="0" anchor="ctr"/>
                </a:tc>
                <a:tc>
                  <a:txBody>
                    <a:bodyPr/>
                    <a:lstStyle/>
                    <a:p>
                      <a:pPr algn="ctr" fontAlgn="ctr"/>
                      <a:r>
                        <a:rPr lang="hu-HU" sz="1000" u="none" strike="noStrike">
                          <a:effectLst/>
                        </a:rPr>
                        <a:t>Összes kibocsátott szennyvíz (ezer m3/év)</a:t>
                      </a:r>
                      <a:endParaRPr lang="hu-HU" sz="1000" b="1" i="0" u="none" strike="noStrike">
                        <a:solidFill>
                          <a:srgbClr val="FFFFFF"/>
                        </a:solidFill>
                        <a:effectLst/>
                        <a:latin typeface="Arial"/>
                      </a:endParaRPr>
                    </a:p>
                  </a:txBody>
                  <a:tcPr marL="0" marR="0" marT="0" marB="0" anchor="ctr"/>
                </a:tc>
                <a:tc>
                  <a:txBody>
                    <a:bodyPr/>
                    <a:lstStyle/>
                    <a:p>
                      <a:pPr algn="ctr" fontAlgn="ctr"/>
                      <a:r>
                        <a:rPr lang="hu-HU" sz="1000" u="none" strike="noStrike" dirty="0">
                          <a:effectLst/>
                        </a:rPr>
                        <a:t>Hatás</a:t>
                      </a:r>
                      <a:endParaRPr lang="hu-HU" sz="1000" b="1" i="0" u="none" strike="noStrike" dirty="0">
                        <a:solidFill>
                          <a:srgbClr val="FFFFFF"/>
                        </a:solidFill>
                        <a:effectLst/>
                        <a:latin typeface="Arial"/>
                      </a:endParaRPr>
                    </a:p>
                  </a:txBody>
                  <a:tcPr marL="0" marR="0" marT="0" marB="0" anchor="ctr"/>
                </a:tc>
              </a:tr>
              <a:tr h="185910">
                <a:tc>
                  <a:txBody>
                    <a:bodyPr/>
                    <a:lstStyle/>
                    <a:p>
                      <a:pPr algn="l" fontAlgn="ctr"/>
                      <a:r>
                        <a:rPr lang="hu-HU" sz="1100" u="none" strike="noStrike">
                          <a:effectLst/>
                        </a:rPr>
                        <a:t>IPARI SZOLGÁLTATÓ KÖZPONT</a:t>
                      </a:r>
                      <a:endParaRPr lang="hu-HU" sz="1100" b="0" i="0" u="none" strike="noStrike">
                        <a:solidFill>
                          <a:srgbClr val="000000"/>
                        </a:solidFill>
                        <a:effectLst/>
                        <a:latin typeface="Calibri"/>
                      </a:endParaRPr>
                    </a:p>
                  </a:txBody>
                  <a:tcPr marL="0" marR="0" marT="0" marB="0" anchor="ctr"/>
                </a:tc>
                <a:tc>
                  <a:txBody>
                    <a:bodyPr/>
                    <a:lstStyle/>
                    <a:p>
                      <a:pPr algn="l" fontAlgn="b"/>
                      <a:r>
                        <a:rPr lang="hu-HU" sz="1100" u="none" strike="noStrike">
                          <a:effectLst/>
                        </a:rPr>
                        <a:t>Szigetszentmiklós</a:t>
                      </a:r>
                      <a:endParaRPr lang="hu-HU" sz="1100" b="0" i="0" u="none" strike="noStrike">
                        <a:solidFill>
                          <a:srgbClr val="000000"/>
                        </a:solidFill>
                        <a:effectLst/>
                        <a:latin typeface="Calibri"/>
                      </a:endParaRPr>
                    </a:p>
                  </a:txBody>
                  <a:tcPr marL="0" marR="0" marT="0" marB="0" anchor="b"/>
                </a:tc>
                <a:tc>
                  <a:txBody>
                    <a:bodyPr/>
                    <a:lstStyle/>
                    <a:p>
                      <a:pPr algn="ctr" fontAlgn="b"/>
                      <a:r>
                        <a:rPr lang="hu-HU" sz="1100" u="none" strike="noStrike">
                          <a:effectLst/>
                        </a:rPr>
                        <a:t>52</a:t>
                      </a:r>
                      <a:endParaRPr lang="hu-HU" sz="1100" b="0" i="0" u="none" strike="noStrike">
                        <a:solidFill>
                          <a:srgbClr val="000000"/>
                        </a:solidFill>
                        <a:effectLst/>
                        <a:latin typeface="Calibri"/>
                      </a:endParaRPr>
                    </a:p>
                  </a:txBody>
                  <a:tcPr marL="0" marR="0" marT="0" marB="0" anchor="b"/>
                </a:tc>
                <a:tc>
                  <a:txBody>
                    <a:bodyPr/>
                    <a:lstStyle/>
                    <a:p>
                      <a:pPr algn="ctr" fontAlgn="b"/>
                      <a:r>
                        <a:rPr lang="hu-HU" sz="1100" u="none" strike="noStrike">
                          <a:effectLst/>
                        </a:rPr>
                        <a:t>nem ismert</a:t>
                      </a:r>
                      <a:endParaRPr lang="hu-HU" sz="1100" b="0" i="0" u="none" strike="noStrike">
                        <a:solidFill>
                          <a:srgbClr val="000000"/>
                        </a:solidFill>
                        <a:effectLst/>
                        <a:latin typeface="Calibri"/>
                      </a:endParaRPr>
                    </a:p>
                  </a:txBody>
                  <a:tcPr marL="0" marR="0" marT="0" marB="0" anchor="b"/>
                </a:tc>
              </a:tr>
              <a:tr h="185910">
                <a:tc>
                  <a:txBody>
                    <a:bodyPr/>
                    <a:lstStyle/>
                    <a:p>
                      <a:pPr algn="l" fontAlgn="ctr"/>
                      <a:r>
                        <a:rPr lang="hu-HU" sz="1100" u="none" strike="noStrike">
                          <a:effectLst/>
                        </a:rPr>
                        <a:t>Czobori Mihály - Telephely</a:t>
                      </a:r>
                      <a:endParaRPr lang="hu-HU" sz="1100" b="0" i="0" u="none" strike="noStrike">
                        <a:solidFill>
                          <a:srgbClr val="000000"/>
                        </a:solidFill>
                        <a:effectLst/>
                        <a:latin typeface="Calibri"/>
                      </a:endParaRPr>
                    </a:p>
                  </a:txBody>
                  <a:tcPr marL="0" marR="0" marT="0" marB="0" anchor="ctr"/>
                </a:tc>
                <a:tc>
                  <a:txBody>
                    <a:bodyPr/>
                    <a:lstStyle/>
                    <a:p>
                      <a:pPr algn="l" fontAlgn="b"/>
                      <a:r>
                        <a:rPr lang="hu-HU" sz="1100" u="none" strike="noStrike">
                          <a:effectLst/>
                        </a:rPr>
                        <a:t>Budapest 23. ker.</a:t>
                      </a:r>
                      <a:endParaRPr lang="hu-HU" sz="1100" b="0" i="0" u="none" strike="noStrike">
                        <a:solidFill>
                          <a:srgbClr val="000000"/>
                        </a:solidFill>
                        <a:effectLst/>
                        <a:latin typeface="Calibri"/>
                      </a:endParaRPr>
                    </a:p>
                  </a:txBody>
                  <a:tcPr marL="0" marR="0" marT="0" marB="0" anchor="b"/>
                </a:tc>
                <a:tc>
                  <a:txBody>
                    <a:bodyPr/>
                    <a:lstStyle/>
                    <a:p>
                      <a:pPr algn="ctr" fontAlgn="b"/>
                      <a:r>
                        <a:rPr lang="hu-HU" sz="1100" u="none" strike="noStrike">
                          <a:effectLst/>
                        </a:rPr>
                        <a:t>n.a.</a:t>
                      </a:r>
                      <a:endParaRPr lang="hu-HU" sz="1100" b="0" i="0" u="none" strike="noStrike">
                        <a:solidFill>
                          <a:srgbClr val="000000"/>
                        </a:solidFill>
                        <a:effectLst/>
                        <a:latin typeface="Calibri"/>
                      </a:endParaRPr>
                    </a:p>
                  </a:txBody>
                  <a:tcPr marL="0" marR="0" marT="0" marB="0" anchor="b"/>
                </a:tc>
                <a:tc>
                  <a:txBody>
                    <a:bodyPr/>
                    <a:lstStyle/>
                    <a:p>
                      <a:pPr algn="ctr" fontAlgn="b"/>
                      <a:r>
                        <a:rPr lang="hu-HU" sz="1100" u="none" strike="noStrike">
                          <a:effectLst/>
                        </a:rPr>
                        <a:t>nem ismert</a:t>
                      </a:r>
                      <a:endParaRPr lang="hu-HU" sz="1100" b="0" i="0" u="none" strike="noStrike">
                        <a:solidFill>
                          <a:srgbClr val="000000"/>
                        </a:solidFill>
                        <a:effectLst/>
                        <a:latin typeface="Calibri"/>
                      </a:endParaRPr>
                    </a:p>
                  </a:txBody>
                  <a:tcPr marL="0" marR="0" marT="0" marB="0" anchor="b"/>
                </a:tc>
              </a:tr>
              <a:tr h="185910">
                <a:tc>
                  <a:txBody>
                    <a:bodyPr/>
                    <a:lstStyle/>
                    <a:p>
                      <a:pPr algn="l" fontAlgn="ctr"/>
                      <a:r>
                        <a:rPr lang="hu-HU" sz="1100" u="none" strike="noStrike">
                          <a:effectLst/>
                        </a:rPr>
                        <a:t>fürdő</a:t>
                      </a:r>
                      <a:endParaRPr lang="hu-HU" sz="1100" b="0" i="0" u="none" strike="noStrike">
                        <a:solidFill>
                          <a:srgbClr val="000000"/>
                        </a:solidFill>
                        <a:effectLst/>
                        <a:latin typeface="Calibri"/>
                      </a:endParaRPr>
                    </a:p>
                  </a:txBody>
                  <a:tcPr marL="0" marR="0" marT="0" marB="0" anchor="ctr"/>
                </a:tc>
                <a:tc>
                  <a:txBody>
                    <a:bodyPr/>
                    <a:lstStyle/>
                    <a:p>
                      <a:pPr algn="l" fontAlgn="b"/>
                      <a:r>
                        <a:rPr lang="hu-HU" sz="1100" u="none" strike="noStrike">
                          <a:effectLst/>
                        </a:rPr>
                        <a:t>Budapest 21. ker.</a:t>
                      </a:r>
                      <a:endParaRPr lang="hu-HU" sz="1100" b="0" i="0" u="none" strike="noStrike">
                        <a:solidFill>
                          <a:srgbClr val="000000"/>
                        </a:solidFill>
                        <a:effectLst/>
                        <a:latin typeface="Calibri"/>
                      </a:endParaRPr>
                    </a:p>
                  </a:txBody>
                  <a:tcPr marL="0" marR="0" marT="0" marB="0" anchor="b"/>
                </a:tc>
                <a:tc>
                  <a:txBody>
                    <a:bodyPr/>
                    <a:lstStyle/>
                    <a:p>
                      <a:pPr algn="ctr" fontAlgn="b"/>
                      <a:r>
                        <a:rPr lang="hu-HU" sz="1100" u="none" strike="noStrike">
                          <a:effectLst/>
                        </a:rPr>
                        <a:t>444</a:t>
                      </a:r>
                      <a:endParaRPr lang="hu-HU" sz="1100" b="0" i="0" u="none" strike="noStrike">
                        <a:solidFill>
                          <a:srgbClr val="000000"/>
                        </a:solidFill>
                        <a:effectLst/>
                        <a:latin typeface="Calibri"/>
                      </a:endParaRPr>
                    </a:p>
                  </a:txBody>
                  <a:tcPr marL="0" marR="0" marT="0" marB="0" anchor="b"/>
                </a:tc>
                <a:tc>
                  <a:txBody>
                    <a:bodyPr/>
                    <a:lstStyle/>
                    <a:p>
                      <a:pPr algn="ctr" fontAlgn="b"/>
                      <a:r>
                        <a:rPr lang="hu-HU" sz="1100" u="none" strike="noStrike">
                          <a:effectLst/>
                        </a:rPr>
                        <a:t>nem jelentős</a:t>
                      </a:r>
                      <a:endParaRPr lang="hu-HU" sz="1100" b="0" i="0" u="none" strike="noStrike">
                        <a:solidFill>
                          <a:srgbClr val="000000"/>
                        </a:solidFill>
                        <a:effectLst/>
                        <a:latin typeface="Calibri"/>
                      </a:endParaRPr>
                    </a:p>
                  </a:txBody>
                  <a:tcPr marL="0" marR="0" marT="0" marB="0" anchor="b"/>
                </a:tc>
              </a:tr>
              <a:tr h="185910">
                <a:tc>
                  <a:txBody>
                    <a:bodyPr/>
                    <a:lstStyle/>
                    <a:p>
                      <a:pPr algn="l" fontAlgn="ctr"/>
                      <a:r>
                        <a:rPr lang="hu-HU" sz="1100" u="none" strike="noStrike">
                          <a:effectLst/>
                        </a:rPr>
                        <a:t>fürdő</a:t>
                      </a:r>
                      <a:endParaRPr lang="hu-HU" sz="1100" b="0" i="0" u="none" strike="noStrike">
                        <a:solidFill>
                          <a:srgbClr val="000000"/>
                        </a:solidFill>
                        <a:effectLst/>
                        <a:latin typeface="Calibri"/>
                      </a:endParaRPr>
                    </a:p>
                  </a:txBody>
                  <a:tcPr marL="0" marR="0" marT="0" marB="0" anchor="ctr"/>
                </a:tc>
                <a:tc>
                  <a:txBody>
                    <a:bodyPr/>
                    <a:lstStyle/>
                    <a:p>
                      <a:pPr algn="l" fontAlgn="b"/>
                      <a:r>
                        <a:rPr lang="hu-HU" sz="1100" u="none" strike="noStrike">
                          <a:effectLst/>
                        </a:rPr>
                        <a:t>Budapest 20. ker.</a:t>
                      </a:r>
                      <a:endParaRPr lang="hu-HU" sz="1100" b="0" i="0" u="none" strike="noStrike">
                        <a:solidFill>
                          <a:srgbClr val="000000"/>
                        </a:solidFill>
                        <a:effectLst/>
                        <a:latin typeface="Calibri"/>
                      </a:endParaRPr>
                    </a:p>
                  </a:txBody>
                  <a:tcPr marL="0" marR="0" marT="0" marB="0" anchor="b"/>
                </a:tc>
                <a:tc>
                  <a:txBody>
                    <a:bodyPr/>
                    <a:lstStyle/>
                    <a:p>
                      <a:pPr algn="ctr" fontAlgn="b"/>
                      <a:r>
                        <a:rPr lang="hu-HU" sz="1100" u="none" strike="noStrike">
                          <a:effectLst/>
                        </a:rPr>
                        <a:t>199</a:t>
                      </a:r>
                      <a:endParaRPr lang="hu-HU" sz="1100" b="0" i="0" u="none" strike="noStrike">
                        <a:solidFill>
                          <a:srgbClr val="000000"/>
                        </a:solidFill>
                        <a:effectLst/>
                        <a:latin typeface="Calibri"/>
                      </a:endParaRPr>
                    </a:p>
                  </a:txBody>
                  <a:tcPr marL="0" marR="0" marT="0" marB="0" anchor="b"/>
                </a:tc>
                <a:tc>
                  <a:txBody>
                    <a:bodyPr/>
                    <a:lstStyle/>
                    <a:p>
                      <a:pPr algn="ctr" fontAlgn="b"/>
                      <a:r>
                        <a:rPr lang="hu-HU" sz="1100" u="none" strike="noStrike">
                          <a:effectLst/>
                        </a:rPr>
                        <a:t>nem jelentős</a:t>
                      </a:r>
                      <a:endParaRPr lang="hu-HU" sz="1100" b="0" i="0" u="none" strike="noStrike">
                        <a:solidFill>
                          <a:srgbClr val="000000"/>
                        </a:solidFill>
                        <a:effectLst/>
                        <a:latin typeface="Calibri"/>
                      </a:endParaRPr>
                    </a:p>
                  </a:txBody>
                  <a:tcPr marL="0" marR="0" marT="0" marB="0" anchor="b"/>
                </a:tc>
              </a:tr>
              <a:tr h="185910">
                <a:tc>
                  <a:txBody>
                    <a:bodyPr/>
                    <a:lstStyle/>
                    <a:p>
                      <a:pPr algn="l" fontAlgn="ctr"/>
                      <a:r>
                        <a:rPr lang="hu-HU" sz="1100" u="none" strike="noStrike">
                          <a:effectLst/>
                        </a:rPr>
                        <a:t>Ráckevei strandfürdő</a:t>
                      </a:r>
                      <a:endParaRPr lang="hu-HU" sz="1100" b="0" i="0" u="none" strike="noStrike">
                        <a:solidFill>
                          <a:srgbClr val="000000"/>
                        </a:solidFill>
                        <a:effectLst/>
                        <a:latin typeface="Calibri"/>
                      </a:endParaRPr>
                    </a:p>
                  </a:txBody>
                  <a:tcPr marL="0" marR="0" marT="0" marB="0" anchor="ctr"/>
                </a:tc>
                <a:tc>
                  <a:txBody>
                    <a:bodyPr/>
                    <a:lstStyle/>
                    <a:p>
                      <a:pPr algn="l" fontAlgn="b"/>
                      <a:r>
                        <a:rPr lang="hu-HU" sz="1100" u="none" strike="noStrike">
                          <a:effectLst/>
                        </a:rPr>
                        <a:t>Ráckeve</a:t>
                      </a:r>
                      <a:endParaRPr lang="hu-HU" sz="1100" b="0" i="0" u="none" strike="noStrike">
                        <a:solidFill>
                          <a:srgbClr val="000000"/>
                        </a:solidFill>
                        <a:effectLst/>
                        <a:latin typeface="Calibri"/>
                      </a:endParaRPr>
                    </a:p>
                  </a:txBody>
                  <a:tcPr marL="0" marR="0" marT="0" marB="0" anchor="b"/>
                </a:tc>
                <a:tc>
                  <a:txBody>
                    <a:bodyPr/>
                    <a:lstStyle/>
                    <a:p>
                      <a:pPr algn="ctr" fontAlgn="b"/>
                      <a:r>
                        <a:rPr lang="hu-HU" sz="1100" u="none" strike="noStrike">
                          <a:effectLst/>
                        </a:rPr>
                        <a:t>93</a:t>
                      </a:r>
                      <a:endParaRPr lang="hu-HU" sz="1100" b="0" i="0" u="none" strike="noStrike">
                        <a:solidFill>
                          <a:srgbClr val="000000"/>
                        </a:solidFill>
                        <a:effectLst/>
                        <a:latin typeface="Calibri"/>
                      </a:endParaRPr>
                    </a:p>
                  </a:txBody>
                  <a:tcPr marL="0" marR="0" marT="0" marB="0" anchor="b"/>
                </a:tc>
                <a:tc>
                  <a:txBody>
                    <a:bodyPr/>
                    <a:lstStyle/>
                    <a:p>
                      <a:pPr algn="ctr" fontAlgn="b"/>
                      <a:r>
                        <a:rPr lang="hu-HU" sz="1100" u="none" strike="noStrike" dirty="0">
                          <a:effectLst/>
                        </a:rPr>
                        <a:t>nem jelentős</a:t>
                      </a:r>
                      <a:endParaRPr lang="hu-HU" sz="1100" b="0" i="0" u="none" strike="noStrike" dirty="0">
                        <a:solidFill>
                          <a:srgbClr val="000000"/>
                        </a:solidFill>
                        <a:effectLst/>
                        <a:latin typeface="Calibri"/>
                      </a:endParaRPr>
                    </a:p>
                  </a:txBody>
                  <a:tcPr marL="0" marR="0" marT="0" marB="0" anchor="b"/>
                </a:tc>
              </a:tr>
            </a:tbl>
          </a:graphicData>
        </a:graphic>
      </p:graphicFrame>
    </p:spTree>
    <p:extLst>
      <p:ext uri="{BB962C8B-B14F-4D97-AF65-F5344CB8AC3E}">
        <p14:creationId xmlns:p14="http://schemas.microsoft.com/office/powerpoint/2010/main" val="2397024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rtalom helye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268760"/>
            <a:ext cx="7772400" cy="5494036"/>
          </a:xfrm>
        </p:spPr>
      </p:pic>
      <p:sp>
        <p:nvSpPr>
          <p:cNvPr id="4" name="Cím 3"/>
          <p:cNvSpPr>
            <a:spLocks noGrp="1"/>
          </p:cNvSpPr>
          <p:nvPr>
            <p:ph type="title"/>
          </p:nvPr>
        </p:nvSpPr>
        <p:spPr>
          <a:xfrm>
            <a:off x="447989" y="44624"/>
            <a:ext cx="8228467" cy="864096"/>
          </a:xfrm>
        </p:spPr>
        <p:txBody>
          <a:bodyPr>
            <a:normAutofit/>
          </a:bodyPr>
          <a:lstStyle/>
          <a:p>
            <a:r>
              <a:rPr lang="hu-HU" dirty="0" smtClean="0"/>
              <a:t>Terhelések és hatások – bányatelkek és </a:t>
            </a:r>
            <a:r>
              <a:rPr lang="hu-HU" dirty="0" err="1" smtClean="0"/>
              <a:t>prtr</a:t>
            </a:r>
            <a:r>
              <a:rPr lang="hu-HU" dirty="0" smtClean="0"/>
              <a:t> telephelyek</a:t>
            </a:r>
            <a:endParaRPr lang="hu-HU" dirty="0"/>
          </a:p>
        </p:txBody>
      </p:sp>
      <p:graphicFrame>
        <p:nvGraphicFramePr>
          <p:cNvPr id="6" name="Táblázat 5"/>
          <p:cNvGraphicFramePr>
            <a:graphicFrameLocks noGrp="1"/>
          </p:cNvGraphicFramePr>
          <p:nvPr>
            <p:extLst>
              <p:ext uri="{D42A27DB-BD31-4B8C-83A1-F6EECF244321}">
                <p14:modId xmlns:p14="http://schemas.microsoft.com/office/powerpoint/2010/main" val="4257589270"/>
              </p:ext>
            </p:extLst>
          </p:nvPr>
        </p:nvGraphicFramePr>
        <p:xfrm>
          <a:off x="2195736" y="5143546"/>
          <a:ext cx="6830737" cy="1619250"/>
        </p:xfrm>
        <a:graphic>
          <a:graphicData uri="http://schemas.openxmlformats.org/drawingml/2006/table">
            <a:tbl>
              <a:tblPr>
                <a:tableStyleId>{5C22544A-7EE6-4342-B048-85BDC9FD1C3A}</a:tableStyleId>
              </a:tblPr>
              <a:tblGrid>
                <a:gridCol w="4856983"/>
                <a:gridCol w="1973754"/>
              </a:tblGrid>
              <a:tr h="485775">
                <a:tc>
                  <a:txBody>
                    <a:bodyPr/>
                    <a:lstStyle/>
                    <a:p>
                      <a:pPr algn="l" fontAlgn="ctr"/>
                      <a:r>
                        <a:rPr lang="hu-HU" sz="1000" u="none" strike="noStrike" dirty="0">
                          <a:effectLst/>
                        </a:rPr>
                        <a:t>Ügyfél</a:t>
                      </a:r>
                      <a:endParaRPr lang="hu-HU" sz="1000" b="1" i="0" u="none" strike="noStrike" dirty="0">
                        <a:solidFill>
                          <a:srgbClr val="FFFFFF"/>
                        </a:solidFill>
                        <a:effectLst/>
                        <a:latin typeface="Arial CE"/>
                      </a:endParaRPr>
                    </a:p>
                  </a:txBody>
                  <a:tcPr marL="9525" marR="9525" marT="9525" marB="0" anchor="ctr"/>
                </a:tc>
                <a:tc>
                  <a:txBody>
                    <a:bodyPr/>
                    <a:lstStyle/>
                    <a:p>
                      <a:pPr algn="l" fontAlgn="ctr"/>
                      <a:r>
                        <a:rPr lang="hu-HU" sz="1000" u="none" strike="noStrike">
                          <a:effectLst/>
                        </a:rPr>
                        <a:t>Fő gazdasági tevékenység TEÁOR '08 megnevezése</a:t>
                      </a:r>
                      <a:endParaRPr lang="hu-HU" sz="1000" b="1" i="0" u="none" strike="noStrike">
                        <a:solidFill>
                          <a:srgbClr val="FFFFFF"/>
                        </a:solidFill>
                        <a:effectLst/>
                        <a:latin typeface="Arial CE"/>
                      </a:endParaRPr>
                    </a:p>
                  </a:txBody>
                  <a:tcPr marL="9525" marR="9525" marT="9525" marB="0" anchor="ctr"/>
                </a:tc>
              </a:tr>
              <a:tr h="161925">
                <a:tc>
                  <a:txBody>
                    <a:bodyPr/>
                    <a:lstStyle/>
                    <a:p>
                      <a:pPr algn="l" fontAlgn="b"/>
                      <a:r>
                        <a:rPr lang="hu-HU" sz="1000" u="none" strike="noStrike">
                          <a:effectLst/>
                        </a:rPr>
                        <a:t>Major Mezögazdasági, Kereskedelmi És Szolgáltato Kft</a:t>
                      </a:r>
                      <a:endParaRPr lang="hu-HU" sz="1000" b="0" i="0" u="none" strike="noStrike">
                        <a:effectLst/>
                        <a:latin typeface="MS Sans Serif"/>
                      </a:endParaRPr>
                    </a:p>
                  </a:txBody>
                  <a:tcPr marL="9525" marR="9525" marT="9525" marB="0" anchor="b"/>
                </a:tc>
                <a:tc>
                  <a:txBody>
                    <a:bodyPr/>
                    <a:lstStyle/>
                    <a:p>
                      <a:pPr algn="l" fontAlgn="b"/>
                      <a:r>
                        <a:rPr lang="hu-HU" sz="1000" u="none" strike="noStrike">
                          <a:effectLst/>
                        </a:rPr>
                        <a:t>Baromfitenyésztés</a:t>
                      </a:r>
                      <a:endParaRPr lang="hu-HU" sz="1000" b="0" i="0" u="none" strike="noStrike">
                        <a:effectLst/>
                        <a:latin typeface="MS Sans Serif"/>
                      </a:endParaRPr>
                    </a:p>
                  </a:txBody>
                  <a:tcPr marL="9525" marR="9525" marT="9525" marB="0" anchor="b"/>
                </a:tc>
              </a:tr>
              <a:tr h="161925">
                <a:tc>
                  <a:txBody>
                    <a:bodyPr/>
                    <a:lstStyle/>
                    <a:p>
                      <a:pPr algn="l" fontAlgn="b"/>
                      <a:r>
                        <a:rPr lang="hu-HU" sz="1000" u="none" strike="noStrike">
                          <a:effectLst/>
                        </a:rPr>
                        <a:t>ATAK-MADA Kft.</a:t>
                      </a:r>
                      <a:endParaRPr lang="hu-HU" sz="1000" b="0" i="0" u="none" strike="noStrike">
                        <a:effectLst/>
                        <a:latin typeface="MS Sans Serif"/>
                      </a:endParaRPr>
                    </a:p>
                  </a:txBody>
                  <a:tcPr marL="9525" marR="9525" marT="9525" marB="0" anchor="b"/>
                </a:tc>
                <a:tc>
                  <a:txBody>
                    <a:bodyPr/>
                    <a:lstStyle/>
                    <a:p>
                      <a:pPr algn="l" fontAlgn="b"/>
                      <a:r>
                        <a:rPr lang="hu-HU" sz="1000" u="none" strike="noStrike">
                          <a:effectLst/>
                        </a:rPr>
                        <a:t>Baromfitenyésztés</a:t>
                      </a:r>
                      <a:endParaRPr lang="hu-HU" sz="1000" b="0" i="0" u="none" strike="noStrike">
                        <a:effectLst/>
                        <a:latin typeface="MS Sans Serif"/>
                      </a:endParaRPr>
                    </a:p>
                  </a:txBody>
                  <a:tcPr marL="9525" marR="9525" marT="9525" marB="0" anchor="b"/>
                </a:tc>
              </a:tr>
              <a:tr h="161925">
                <a:tc>
                  <a:txBody>
                    <a:bodyPr/>
                    <a:lstStyle/>
                    <a:p>
                      <a:pPr algn="l" fontAlgn="b"/>
                      <a:r>
                        <a:rPr lang="hu-HU" sz="1000" u="none" strike="noStrike">
                          <a:effectLst/>
                        </a:rPr>
                        <a:t>Dunapack Papír- és Csomagolóanyag ZRt.</a:t>
                      </a:r>
                      <a:endParaRPr lang="hu-HU" sz="1000" b="0" i="0" u="none" strike="noStrike">
                        <a:effectLst/>
                        <a:latin typeface="MS Sans Serif"/>
                      </a:endParaRPr>
                    </a:p>
                  </a:txBody>
                  <a:tcPr marL="9525" marR="9525" marT="9525" marB="0" anchor="b"/>
                </a:tc>
                <a:tc>
                  <a:txBody>
                    <a:bodyPr/>
                    <a:lstStyle/>
                    <a:p>
                      <a:pPr algn="l" fontAlgn="b"/>
                      <a:r>
                        <a:rPr lang="hu-HU" sz="1000" u="none" strike="noStrike">
                          <a:effectLst/>
                        </a:rPr>
                        <a:t>Papírgyártás</a:t>
                      </a:r>
                      <a:endParaRPr lang="hu-HU" sz="1000" b="0" i="0" u="none" strike="noStrike">
                        <a:effectLst/>
                        <a:latin typeface="MS Sans Serif"/>
                      </a:endParaRPr>
                    </a:p>
                  </a:txBody>
                  <a:tcPr marL="9525" marR="9525" marT="9525" marB="0" anchor="b"/>
                </a:tc>
              </a:tr>
              <a:tr h="161925">
                <a:tc>
                  <a:txBody>
                    <a:bodyPr/>
                    <a:lstStyle/>
                    <a:p>
                      <a:pPr algn="l" fontAlgn="b"/>
                      <a:r>
                        <a:rPr lang="hu-HU" sz="1000" u="none" strike="noStrike">
                          <a:effectLst/>
                        </a:rPr>
                        <a:t>Fémalk Zrt.</a:t>
                      </a:r>
                      <a:endParaRPr lang="hu-HU" sz="1000" b="0" i="0" u="none" strike="noStrike">
                        <a:effectLst/>
                        <a:latin typeface="MS Sans Serif"/>
                      </a:endParaRPr>
                    </a:p>
                  </a:txBody>
                  <a:tcPr marL="9525" marR="9525" marT="9525" marB="0" anchor="b"/>
                </a:tc>
                <a:tc>
                  <a:txBody>
                    <a:bodyPr/>
                    <a:lstStyle/>
                    <a:p>
                      <a:pPr algn="l" fontAlgn="b"/>
                      <a:r>
                        <a:rPr lang="hu-HU" sz="1000" u="none" strike="noStrike">
                          <a:effectLst/>
                        </a:rPr>
                        <a:t>Könnyűfémöntés</a:t>
                      </a:r>
                      <a:endParaRPr lang="hu-HU" sz="1000" b="0" i="0" u="none" strike="noStrike">
                        <a:effectLst/>
                        <a:latin typeface="MS Sans Serif"/>
                      </a:endParaRPr>
                    </a:p>
                  </a:txBody>
                  <a:tcPr marL="9525" marR="9525" marT="9525" marB="0" anchor="b"/>
                </a:tc>
              </a:tr>
              <a:tr h="161925">
                <a:tc>
                  <a:txBody>
                    <a:bodyPr/>
                    <a:lstStyle/>
                    <a:p>
                      <a:pPr algn="l" fontAlgn="b"/>
                      <a:r>
                        <a:rPr lang="hu-HU" sz="1000" u="none" strike="noStrike">
                          <a:effectLst/>
                        </a:rPr>
                        <a:t>Légpress-Galván Kft.</a:t>
                      </a:r>
                      <a:endParaRPr lang="hu-HU" sz="1000" b="0" i="0" u="none" strike="noStrike">
                        <a:effectLst/>
                        <a:latin typeface="MS Sans Serif"/>
                      </a:endParaRPr>
                    </a:p>
                  </a:txBody>
                  <a:tcPr marL="9525" marR="9525" marT="9525" marB="0" anchor="b"/>
                </a:tc>
                <a:tc>
                  <a:txBody>
                    <a:bodyPr/>
                    <a:lstStyle/>
                    <a:p>
                      <a:pPr algn="l" fontAlgn="b"/>
                      <a:r>
                        <a:rPr lang="hu-HU" sz="1000" u="none" strike="noStrike">
                          <a:effectLst/>
                        </a:rPr>
                        <a:t>Fémfelület-kezelés</a:t>
                      </a:r>
                      <a:endParaRPr lang="hu-HU" sz="1000" b="0" i="0" u="none" strike="noStrike">
                        <a:effectLst/>
                        <a:latin typeface="MS Sans Serif"/>
                      </a:endParaRPr>
                    </a:p>
                  </a:txBody>
                  <a:tcPr marL="9525" marR="9525" marT="9525" marB="0" anchor="b"/>
                </a:tc>
              </a:tr>
              <a:tr h="161925">
                <a:tc>
                  <a:txBody>
                    <a:bodyPr/>
                    <a:lstStyle/>
                    <a:p>
                      <a:pPr algn="l" fontAlgn="b"/>
                      <a:r>
                        <a:rPr lang="hu-HU" sz="1000" u="none" strike="noStrike">
                          <a:effectLst/>
                        </a:rPr>
                        <a:t>Csepeli Áramtermelő Kft.</a:t>
                      </a:r>
                      <a:endParaRPr lang="hu-HU" sz="1000" b="0" i="0" u="none" strike="noStrike">
                        <a:effectLst/>
                        <a:latin typeface="MS Sans Serif"/>
                      </a:endParaRPr>
                    </a:p>
                  </a:txBody>
                  <a:tcPr marL="9525" marR="9525" marT="9525" marB="0" anchor="b"/>
                </a:tc>
                <a:tc>
                  <a:txBody>
                    <a:bodyPr/>
                    <a:lstStyle/>
                    <a:p>
                      <a:pPr algn="l" fontAlgn="b"/>
                      <a:r>
                        <a:rPr lang="hu-HU" sz="1000" u="none" strike="noStrike">
                          <a:effectLst/>
                        </a:rPr>
                        <a:t>Villamosenergia-termelés</a:t>
                      </a:r>
                      <a:endParaRPr lang="hu-HU" sz="1000" b="0" i="0" u="none" strike="noStrike">
                        <a:effectLst/>
                        <a:latin typeface="MS Sans Serif"/>
                      </a:endParaRPr>
                    </a:p>
                  </a:txBody>
                  <a:tcPr marL="9525" marR="9525" marT="9525" marB="0" anchor="b"/>
                </a:tc>
              </a:tr>
              <a:tr h="161925">
                <a:tc>
                  <a:txBody>
                    <a:bodyPr/>
                    <a:lstStyle/>
                    <a:p>
                      <a:pPr algn="l" fontAlgn="b"/>
                      <a:r>
                        <a:rPr lang="hu-HU" sz="1000" u="none" strike="noStrike">
                          <a:effectLst/>
                        </a:rPr>
                        <a:t>BKSZT Kft.</a:t>
                      </a:r>
                      <a:endParaRPr lang="hu-HU" sz="1000" b="0" i="0" u="none" strike="noStrike">
                        <a:effectLst/>
                        <a:latin typeface="MS Sans Serif"/>
                      </a:endParaRPr>
                    </a:p>
                  </a:txBody>
                  <a:tcPr marL="9525" marR="9525" marT="9525" marB="0" anchor="b"/>
                </a:tc>
                <a:tc>
                  <a:txBody>
                    <a:bodyPr/>
                    <a:lstStyle/>
                    <a:p>
                      <a:pPr algn="l" fontAlgn="b"/>
                      <a:r>
                        <a:rPr lang="hu-HU" sz="1000" u="none" strike="noStrike" dirty="0">
                          <a:effectLst/>
                        </a:rPr>
                        <a:t>Szennyvíz gyűjtése, kezelése</a:t>
                      </a:r>
                      <a:endParaRPr lang="hu-HU" sz="1000" b="0" i="0" u="none" strike="noStrike" dirty="0">
                        <a:effectLst/>
                        <a:latin typeface="MS Sans Serif"/>
                      </a:endParaRPr>
                    </a:p>
                  </a:txBody>
                  <a:tcPr marL="9525" marR="9525" marT="9525" marB="0" anchor="b"/>
                </a:tc>
              </a:tr>
            </a:tbl>
          </a:graphicData>
        </a:graphic>
      </p:graphicFrame>
    </p:spTree>
    <p:extLst>
      <p:ext uri="{BB962C8B-B14F-4D97-AF65-F5344CB8AC3E}">
        <p14:creationId xmlns:p14="http://schemas.microsoft.com/office/powerpoint/2010/main" val="580966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rtalom helye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1520" y="1340768"/>
            <a:ext cx="7589520" cy="5364764"/>
          </a:xfrm>
        </p:spPr>
      </p:pic>
      <p:sp>
        <p:nvSpPr>
          <p:cNvPr id="4" name="Cím 3"/>
          <p:cNvSpPr>
            <a:spLocks noGrp="1"/>
          </p:cNvSpPr>
          <p:nvPr>
            <p:ph type="title"/>
          </p:nvPr>
        </p:nvSpPr>
        <p:spPr>
          <a:xfrm>
            <a:off x="447989" y="44624"/>
            <a:ext cx="8372483" cy="864096"/>
          </a:xfrm>
        </p:spPr>
        <p:txBody>
          <a:bodyPr/>
          <a:lstStyle/>
          <a:p>
            <a:r>
              <a:rPr lang="hu-HU" dirty="0" smtClean="0"/>
              <a:t>Terhelések és hatások – diffúz szennyezések</a:t>
            </a:r>
            <a:endParaRPr lang="hu-HU" dirty="0"/>
          </a:p>
        </p:txBody>
      </p:sp>
    </p:spTree>
    <p:extLst>
      <p:ext uri="{BB962C8B-B14F-4D97-AF65-F5344CB8AC3E}">
        <p14:creationId xmlns:p14="http://schemas.microsoft.com/office/powerpoint/2010/main" val="16220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p:cNvSpPr>
            <a:spLocks noGrp="1"/>
          </p:cNvSpPr>
          <p:nvPr>
            <p:ph idx="1"/>
          </p:nvPr>
        </p:nvSpPr>
        <p:spPr>
          <a:xfrm>
            <a:off x="143943" y="1700807"/>
            <a:ext cx="5868217" cy="4838745"/>
          </a:xfrm>
        </p:spPr>
        <p:txBody>
          <a:bodyPr>
            <a:normAutofit fontScale="47500" lnSpcReduction="20000"/>
          </a:bodyPr>
          <a:lstStyle/>
          <a:p>
            <a:pPr marL="0" indent="0">
              <a:lnSpc>
                <a:spcPct val="120000"/>
              </a:lnSpc>
              <a:buNone/>
            </a:pPr>
            <a:r>
              <a:rPr lang="hu-HU" dirty="0"/>
              <a:t>2014. évben Igazgatóságunk vízminőségi ügyeletére </a:t>
            </a:r>
            <a:r>
              <a:rPr lang="hu-HU" b="1" dirty="0" smtClean="0"/>
              <a:t> </a:t>
            </a:r>
            <a:r>
              <a:rPr lang="hu-HU" b="1" dirty="0">
                <a:solidFill>
                  <a:srgbClr val="008080"/>
                </a:solidFill>
              </a:rPr>
              <a:t>60 </a:t>
            </a:r>
            <a:r>
              <a:rPr lang="hu-HU" b="1" dirty="0" smtClean="0">
                <a:solidFill>
                  <a:srgbClr val="008080"/>
                </a:solidFill>
              </a:rPr>
              <a:t>db </a:t>
            </a:r>
            <a:r>
              <a:rPr lang="hu-HU" dirty="0" smtClean="0"/>
              <a:t>káreseménnyel </a:t>
            </a:r>
            <a:r>
              <a:rPr lang="hu-HU" dirty="0"/>
              <a:t>kapcsolatos bejelentés érkezett </a:t>
            </a:r>
            <a:r>
              <a:rPr lang="hu-HU" dirty="0" smtClean="0"/>
              <a:t>, ebből </a:t>
            </a:r>
            <a:r>
              <a:rPr lang="hu-HU" b="1" dirty="0" smtClean="0">
                <a:solidFill>
                  <a:srgbClr val="008080"/>
                </a:solidFill>
              </a:rPr>
              <a:t>10 db az </a:t>
            </a:r>
            <a:r>
              <a:rPr lang="hu-HU" b="1" dirty="0" err="1" smtClean="0">
                <a:solidFill>
                  <a:srgbClr val="008080"/>
                </a:solidFill>
              </a:rPr>
              <a:t>RSD-t</a:t>
            </a:r>
            <a:r>
              <a:rPr lang="hu-HU" b="1" dirty="0" smtClean="0">
                <a:solidFill>
                  <a:srgbClr val="008080"/>
                </a:solidFill>
              </a:rPr>
              <a:t> érintően</a:t>
            </a:r>
            <a:endParaRPr lang="hu-HU" b="1" dirty="0">
              <a:solidFill>
                <a:srgbClr val="008080"/>
              </a:solidFill>
            </a:endParaRPr>
          </a:p>
          <a:p>
            <a:pPr>
              <a:lnSpc>
                <a:spcPct val="120000"/>
              </a:lnSpc>
            </a:pPr>
            <a:endParaRPr lang="hu-HU" b="1" dirty="0" smtClean="0"/>
          </a:p>
          <a:p>
            <a:pPr marL="0" indent="0">
              <a:lnSpc>
                <a:spcPct val="120000"/>
              </a:lnSpc>
              <a:buNone/>
            </a:pPr>
            <a:r>
              <a:rPr lang="hu-HU" b="1" dirty="0" smtClean="0">
                <a:solidFill>
                  <a:srgbClr val="008080"/>
                </a:solidFill>
              </a:rPr>
              <a:t>A </a:t>
            </a:r>
            <a:r>
              <a:rPr lang="hu-HU" b="1" dirty="0">
                <a:solidFill>
                  <a:srgbClr val="008080"/>
                </a:solidFill>
              </a:rPr>
              <a:t>Ráckevei Soroksári Duna-ágon történt műszaki beavatkozások III. fokú vízminőségi  készültség keretében:</a:t>
            </a:r>
          </a:p>
          <a:p>
            <a:pPr>
              <a:lnSpc>
                <a:spcPct val="120000"/>
              </a:lnSpc>
            </a:pPr>
            <a:endParaRPr lang="hu-HU" dirty="0"/>
          </a:p>
          <a:p>
            <a:pPr>
              <a:lnSpc>
                <a:spcPct val="120000"/>
              </a:lnSpc>
              <a:buClr>
                <a:srgbClr val="008080"/>
              </a:buClr>
              <a:buFont typeface="Arial" charset="0"/>
              <a:buChar char="•"/>
            </a:pPr>
            <a:r>
              <a:rPr lang="hu-HU" dirty="0" smtClean="0"/>
              <a:t>2014.02.06</a:t>
            </a:r>
            <a:r>
              <a:rPr lang="hu-HU" dirty="0"/>
              <a:t>.- 2014.02.07. Ráckevei Soroksári Duna-ág olajszennyezés</a:t>
            </a:r>
          </a:p>
          <a:p>
            <a:pPr>
              <a:lnSpc>
                <a:spcPct val="120000"/>
              </a:lnSpc>
              <a:buClr>
                <a:srgbClr val="008080"/>
              </a:buClr>
              <a:buFont typeface="Arial" charset="0"/>
              <a:buChar char="•"/>
            </a:pPr>
            <a:r>
              <a:rPr lang="hu-HU" dirty="0" smtClean="0"/>
              <a:t>2014.03.21</a:t>
            </a:r>
            <a:r>
              <a:rPr lang="hu-HU" dirty="0"/>
              <a:t>.- 2014.03.27. Ráckevei Soroksári Duna-ág vízminőség-védelmi    kár  bekövetkezésének megelőzése és elhárítása céljából a </a:t>
            </a:r>
            <a:r>
              <a:rPr lang="hu-HU" dirty="0" err="1"/>
              <a:t>Kvassay</a:t>
            </a:r>
            <a:r>
              <a:rPr lang="hu-HU" dirty="0"/>
              <a:t> - zsilipi szivattyús  vízpótlás</a:t>
            </a:r>
          </a:p>
          <a:p>
            <a:pPr>
              <a:lnSpc>
                <a:spcPct val="120000"/>
              </a:lnSpc>
              <a:buClr>
                <a:srgbClr val="008080"/>
              </a:buClr>
              <a:buFont typeface="Arial" charset="0"/>
              <a:buChar char="•"/>
            </a:pPr>
            <a:r>
              <a:rPr lang="hu-HU" dirty="0" smtClean="0"/>
              <a:t>2014.07.03</a:t>
            </a:r>
            <a:r>
              <a:rPr lang="hu-HU" dirty="0"/>
              <a:t>.- 2014.07.11. Ráckeve 5.csatorna </a:t>
            </a:r>
            <a:r>
              <a:rPr lang="hu-HU" dirty="0" err="1"/>
              <a:t>circovírus</a:t>
            </a:r>
            <a:r>
              <a:rPr lang="hu-HU" dirty="0"/>
              <a:t> okozta halpusztulás </a:t>
            </a:r>
          </a:p>
          <a:p>
            <a:pPr>
              <a:lnSpc>
                <a:spcPct val="120000"/>
              </a:lnSpc>
              <a:buClr>
                <a:srgbClr val="008080"/>
              </a:buClr>
              <a:buFont typeface="Arial" charset="0"/>
              <a:buChar char="•"/>
            </a:pPr>
            <a:r>
              <a:rPr lang="hu-HU" dirty="0"/>
              <a:t>2014.10.09.-2014.10.10. . Ráckevei Soroksári Duna-ág  Francia-öböl olajszennyezés </a:t>
            </a:r>
          </a:p>
          <a:p>
            <a:pPr marL="0" indent="0">
              <a:buNone/>
            </a:pPr>
            <a:endParaRPr lang="hu-HU" dirty="0"/>
          </a:p>
        </p:txBody>
      </p:sp>
      <p:sp>
        <p:nvSpPr>
          <p:cNvPr id="4" name="Cím 3"/>
          <p:cNvSpPr>
            <a:spLocks noGrp="1"/>
          </p:cNvSpPr>
          <p:nvPr>
            <p:ph type="title"/>
          </p:nvPr>
        </p:nvSpPr>
        <p:spPr>
          <a:xfrm>
            <a:off x="447989" y="44624"/>
            <a:ext cx="8439699" cy="864096"/>
          </a:xfrm>
        </p:spPr>
        <p:txBody>
          <a:bodyPr>
            <a:normAutofit/>
          </a:bodyPr>
          <a:lstStyle/>
          <a:p>
            <a:r>
              <a:rPr lang="hu-HU" dirty="0" smtClean="0"/>
              <a:t>Terhelések és hatások – vízminőségi káresemények</a:t>
            </a:r>
            <a:endParaRPr lang="hu-HU" dirty="0"/>
          </a:p>
        </p:txBody>
      </p:sp>
      <p:pic>
        <p:nvPicPr>
          <p:cNvPr id="6" name="Kép 5" descr="IMG_1080.JPG"/>
          <p:cNvPicPr>
            <a:picLocks noChangeAspect="1"/>
          </p:cNvPicPr>
          <p:nvPr/>
        </p:nvPicPr>
        <p:blipFill>
          <a:blip r:embed="rId3" cstate="print"/>
          <a:stretch>
            <a:fillRect/>
          </a:stretch>
        </p:blipFill>
        <p:spPr>
          <a:xfrm>
            <a:off x="6404838" y="1290666"/>
            <a:ext cx="2482850" cy="1862137"/>
          </a:xfrm>
          <a:prstGeom prst="rect">
            <a:avLst/>
          </a:prstGeom>
        </p:spPr>
      </p:pic>
      <p:pic>
        <p:nvPicPr>
          <p:cNvPr id="7" name="Kép 6" descr="SAM_6270.JPG"/>
          <p:cNvPicPr>
            <a:picLocks noChangeAspect="1"/>
          </p:cNvPicPr>
          <p:nvPr/>
        </p:nvPicPr>
        <p:blipFill>
          <a:blip r:embed="rId4" cstate="print"/>
          <a:stretch>
            <a:fillRect/>
          </a:stretch>
        </p:blipFill>
        <p:spPr>
          <a:xfrm>
            <a:off x="6192614" y="5157192"/>
            <a:ext cx="2695074" cy="1600200"/>
          </a:xfrm>
          <a:prstGeom prst="rect">
            <a:avLst/>
          </a:prstGeom>
        </p:spPr>
      </p:pic>
      <p:pic>
        <p:nvPicPr>
          <p:cNvPr id="8" name="Kép 7" descr="IMG_0632.JPG"/>
          <p:cNvPicPr>
            <a:picLocks noChangeAspect="1"/>
          </p:cNvPicPr>
          <p:nvPr/>
        </p:nvPicPr>
        <p:blipFill>
          <a:blip r:embed="rId5" cstate="print"/>
          <a:stretch>
            <a:fillRect/>
          </a:stretch>
        </p:blipFill>
        <p:spPr>
          <a:xfrm>
            <a:off x="6418808" y="3212976"/>
            <a:ext cx="2468880" cy="1851660"/>
          </a:xfrm>
          <a:prstGeom prst="rect">
            <a:avLst/>
          </a:prstGeom>
        </p:spPr>
      </p:pic>
    </p:spTree>
    <p:extLst>
      <p:ext uri="{BB962C8B-B14F-4D97-AF65-F5344CB8AC3E}">
        <p14:creationId xmlns:p14="http://schemas.microsoft.com/office/powerpoint/2010/main" val="1254636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 helye 2"/>
          <p:cNvSpPr>
            <a:spLocks noGrp="1"/>
          </p:cNvSpPr>
          <p:nvPr>
            <p:ph type="body" sz="half" idx="2"/>
          </p:nvPr>
        </p:nvSpPr>
        <p:spPr>
          <a:xfrm>
            <a:off x="251520" y="1280318"/>
            <a:ext cx="4834880" cy="4691063"/>
          </a:xfrm>
        </p:spPr>
        <p:txBody>
          <a:bodyPr/>
          <a:lstStyle/>
          <a:p>
            <a:r>
              <a:rPr lang="hu-HU" dirty="0" smtClean="0"/>
              <a:t>Morfológiai beavatkozások:</a:t>
            </a:r>
          </a:p>
          <a:p>
            <a:pPr marL="285750" indent="-285750">
              <a:buClr>
                <a:srgbClr val="008080"/>
              </a:buClr>
              <a:buFont typeface="Arial" panose="020B0604020202020204" pitchFamily="34" charset="0"/>
              <a:buChar char="•"/>
            </a:pPr>
            <a:r>
              <a:rPr lang="hu-HU" dirty="0" smtClean="0"/>
              <a:t>a hosszirányú mozgást akadályozó, keresztirányú elzárást okozó völgyzárógátak, duzzasztóművek, zsilipek, magas fenékgátak, és fenékküszöbök,</a:t>
            </a:r>
          </a:p>
          <a:p>
            <a:pPr marL="285750" indent="-285750">
              <a:buClr>
                <a:srgbClr val="008080"/>
              </a:buClr>
              <a:buFont typeface="Arial" panose="020B0604020202020204" pitchFamily="34" charset="0"/>
              <a:buChar char="•"/>
            </a:pPr>
            <a:r>
              <a:rPr lang="hu-HU" dirty="0" smtClean="0"/>
              <a:t>az árvízvédelmi töltések,</a:t>
            </a:r>
          </a:p>
          <a:p>
            <a:pPr marL="285750" indent="-285750">
              <a:buClr>
                <a:srgbClr val="008080"/>
              </a:buClr>
              <a:buFont typeface="Arial" panose="020B0604020202020204" pitchFamily="34" charset="0"/>
              <a:buChar char="•"/>
            </a:pPr>
            <a:r>
              <a:rPr lang="hu-HU" dirty="0"/>
              <a:t>a szabályozott, illetve rendezett </a:t>
            </a:r>
            <a:r>
              <a:rPr lang="hu-HU" dirty="0" smtClean="0"/>
              <a:t>medrek,</a:t>
            </a:r>
          </a:p>
          <a:p>
            <a:pPr marL="285750" indent="-285750">
              <a:buClr>
                <a:srgbClr val="008080"/>
              </a:buClr>
              <a:buFont typeface="Arial" panose="020B0604020202020204" pitchFamily="34" charset="0"/>
              <a:buChar char="•"/>
            </a:pPr>
            <a:r>
              <a:rPr lang="hu-HU" dirty="0"/>
              <a:t>zsilipekkel szabályozott vízszintű állóvizek, szegényes parti növényzettel</a:t>
            </a:r>
            <a:r>
              <a:rPr lang="hu-HU" dirty="0" smtClean="0"/>
              <a:t>,</a:t>
            </a:r>
          </a:p>
          <a:p>
            <a:pPr marL="285750" indent="-285750">
              <a:buClr>
                <a:srgbClr val="008080"/>
              </a:buClr>
              <a:buFont typeface="Arial" panose="020B0604020202020204" pitchFamily="34" charset="0"/>
              <a:buChar char="•"/>
            </a:pPr>
            <a:r>
              <a:rPr lang="hu-HU" dirty="0"/>
              <a:t>a mederben lefolyó vízhozam mértékét és változékonyságát módosító vízkivétel, vízvisszatartás, vízátvezetés, </a:t>
            </a:r>
            <a:endParaRPr lang="hu-HU" dirty="0" smtClean="0"/>
          </a:p>
          <a:p>
            <a:pPr marL="285750" indent="-285750">
              <a:buClr>
                <a:srgbClr val="008080"/>
              </a:buClr>
              <a:buFont typeface="Arial" panose="020B0604020202020204" pitchFamily="34" charset="0"/>
              <a:buChar char="•"/>
            </a:pPr>
            <a:r>
              <a:rPr lang="hu-HU" dirty="0"/>
              <a:t>a nem megfelelő mértékű, technológiájú és gyakoriságú fenntartás</a:t>
            </a:r>
            <a:endParaRPr lang="hu-HU" dirty="0" smtClean="0"/>
          </a:p>
        </p:txBody>
      </p:sp>
      <p:sp>
        <p:nvSpPr>
          <p:cNvPr id="4" name="Cím 3"/>
          <p:cNvSpPr>
            <a:spLocks noGrp="1"/>
          </p:cNvSpPr>
          <p:nvPr>
            <p:ph type="title"/>
          </p:nvPr>
        </p:nvSpPr>
        <p:spPr>
          <a:xfrm>
            <a:off x="447989" y="44624"/>
            <a:ext cx="8012443" cy="864096"/>
          </a:xfrm>
        </p:spPr>
        <p:txBody>
          <a:bodyPr/>
          <a:lstStyle/>
          <a:p>
            <a:r>
              <a:rPr lang="hu-HU" dirty="0" smtClean="0"/>
              <a:t>Terhelések és hatások – </a:t>
            </a:r>
            <a:r>
              <a:rPr lang="hu-HU" dirty="0" err="1" smtClean="0"/>
              <a:t>hidromorfológia</a:t>
            </a:r>
            <a:endParaRPr lang="hu-HU"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5626" y="1435100"/>
            <a:ext cx="323850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8337" y="3935413"/>
            <a:ext cx="323850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720" y="4528745"/>
            <a:ext cx="323850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0467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rtalom helye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5576" y="1295053"/>
            <a:ext cx="7589520" cy="5364764"/>
          </a:xfrm>
        </p:spPr>
      </p:pic>
      <p:sp>
        <p:nvSpPr>
          <p:cNvPr id="4" name="Cím 3"/>
          <p:cNvSpPr>
            <a:spLocks noGrp="1"/>
          </p:cNvSpPr>
          <p:nvPr>
            <p:ph type="title"/>
          </p:nvPr>
        </p:nvSpPr>
        <p:spPr>
          <a:xfrm>
            <a:off x="447989" y="44624"/>
            <a:ext cx="8238811" cy="864096"/>
          </a:xfrm>
        </p:spPr>
        <p:txBody>
          <a:bodyPr/>
          <a:lstStyle/>
          <a:p>
            <a:r>
              <a:rPr lang="hu-HU" dirty="0" smtClean="0"/>
              <a:t>Terhelések és hatások – felszíni vízkivételek</a:t>
            </a:r>
            <a:endParaRPr lang="hu-HU" dirty="0"/>
          </a:p>
        </p:txBody>
      </p:sp>
    </p:spTree>
    <p:extLst>
      <p:ext uri="{BB962C8B-B14F-4D97-AF65-F5344CB8AC3E}">
        <p14:creationId xmlns:p14="http://schemas.microsoft.com/office/powerpoint/2010/main" val="3977529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rtalom helye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89023" y="0"/>
            <a:ext cx="4854977" cy="6858000"/>
          </a:xfrm>
        </p:spPr>
      </p:pic>
      <p:sp>
        <p:nvSpPr>
          <p:cNvPr id="3" name="Szöveg helye 2"/>
          <p:cNvSpPr>
            <a:spLocks noGrp="1"/>
          </p:cNvSpPr>
          <p:nvPr>
            <p:ph type="body" sz="half" idx="2"/>
          </p:nvPr>
        </p:nvSpPr>
        <p:spPr>
          <a:xfrm>
            <a:off x="179512" y="1484784"/>
            <a:ext cx="3960440" cy="4641379"/>
          </a:xfrm>
        </p:spPr>
        <p:txBody>
          <a:bodyPr>
            <a:normAutofit/>
          </a:bodyPr>
          <a:lstStyle/>
          <a:p>
            <a:pPr marL="285750" indent="-285750">
              <a:buClr>
                <a:srgbClr val="008080"/>
              </a:buClr>
              <a:buFont typeface="Arial" pitchFamily="34" charset="0"/>
              <a:buChar char="•"/>
            </a:pPr>
            <a:r>
              <a:rPr lang="hu-HU" sz="2000" b="1" dirty="0" smtClean="0"/>
              <a:t>2 db</a:t>
            </a:r>
            <a:r>
              <a:rPr lang="hu-HU" sz="2000" dirty="0" smtClean="0"/>
              <a:t>, </a:t>
            </a:r>
            <a:r>
              <a:rPr lang="hu-HU" sz="2000" dirty="0"/>
              <a:t>a Fővárosi Vízművek </a:t>
            </a:r>
            <a:r>
              <a:rPr lang="hu-HU" sz="2000" dirty="0" err="1"/>
              <a:t>Zrt</a:t>
            </a:r>
            <a:r>
              <a:rPr lang="hu-HU" sz="2000" dirty="0"/>
              <a:t>. által üzemeltetett sérülékeny földtani környezetű közcélú </a:t>
            </a:r>
            <a:r>
              <a:rPr lang="hu-HU" sz="2000" b="1" dirty="0"/>
              <a:t>ivóvízbázis</a:t>
            </a:r>
            <a:r>
              <a:rPr lang="hu-HU" sz="2000" dirty="0"/>
              <a:t> hidrogeológiai „B” </a:t>
            </a:r>
            <a:r>
              <a:rPr lang="hu-HU" sz="2000" dirty="0" smtClean="0"/>
              <a:t>védőövezet, közcélú </a:t>
            </a:r>
            <a:r>
              <a:rPr lang="hu-HU" sz="2000" dirty="0"/>
              <a:t>vízkivétel közvetlenül nem </a:t>
            </a:r>
            <a:r>
              <a:rPr lang="hu-HU" sz="2000" dirty="0" smtClean="0"/>
              <a:t>érinti.</a:t>
            </a:r>
          </a:p>
          <a:p>
            <a:pPr marL="285750" indent="-285750">
              <a:buClr>
                <a:srgbClr val="008080"/>
              </a:buClr>
              <a:buFont typeface="Arial" pitchFamily="34" charset="0"/>
              <a:buChar char="•"/>
            </a:pPr>
            <a:r>
              <a:rPr lang="hu-HU" sz="2000" dirty="0" smtClean="0"/>
              <a:t>Kevés felszínalatti vízkivétel, 50.000 m</a:t>
            </a:r>
            <a:r>
              <a:rPr lang="hu-HU" sz="2000" baseline="30000" dirty="0" smtClean="0"/>
              <a:t>3</a:t>
            </a:r>
            <a:r>
              <a:rPr lang="hu-HU" sz="2000" dirty="0" smtClean="0"/>
              <a:t>/év</a:t>
            </a:r>
          </a:p>
          <a:p>
            <a:pPr marL="285750" indent="-285750">
              <a:buClr>
                <a:srgbClr val="008080"/>
              </a:buClr>
              <a:buFont typeface="Arial" pitchFamily="34" charset="0"/>
              <a:buChar char="•"/>
            </a:pPr>
            <a:r>
              <a:rPr lang="hu-HU" sz="2000" dirty="0"/>
              <a:t>T</a:t>
            </a:r>
            <a:r>
              <a:rPr lang="hu-HU" sz="2000" dirty="0" smtClean="0"/>
              <a:t>öbbnyire </a:t>
            </a:r>
            <a:r>
              <a:rPr lang="hu-HU" sz="2000" dirty="0"/>
              <a:t>öntözési célra, valamint gazdasági egyéb célra (pl.: ipari) kerül felhasználásra</a:t>
            </a:r>
          </a:p>
        </p:txBody>
      </p:sp>
      <p:sp>
        <p:nvSpPr>
          <p:cNvPr id="4" name="Cím 3"/>
          <p:cNvSpPr>
            <a:spLocks noGrp="1"/>
          </p:cNvSpPr>
          <p:nvPr>
            <p:ph type="title"/>
          </p:nvPr>
        </p:nvSpPr>
        <p:spPr/>
        <p:txBody>
          <a:bodyPr/>
          <a:lstStyle/>
          <a:p>
            <a:r>
              <a:rPr lang="hu-HU" dirty="0" smtClean="0"/>
              <a:t>Felszínalatti vizek</a:t>
            </a:r>
            <a:endParaRPr lang="hu-HU" dirty="0"/>
          </a:p>
        </p:txBody>
      </p:sp>
    </p:spTree>
    <p:extLst>
      <p:ext uri="{BB962C8B-B14F-4D97-AF65-F5344CB8AC3E}">
        <p14:creationId xmlns:p14="http://schemas.microsoft.com/office/powerpoint/2010/main" val="2156744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rtalom helye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1520" y="1268760"/>
            <a:ext cx="7680960" cy="5429400"/>
          </a:xfrm>
        </p:spPr>
      </p:pic>
      <p:sp>
        <p:nvSpPr>
          <p:cNvPr id="4" name="Cím 3"/>
          <p:cNvSpPr>
            <a:spLocks noGrp="1"/>
          </p:cNvSpPr>
          <p:nvPr>
            <p:ph type="title"/>
          </p:nvPr>
        </p:nvSpPr>
        <p:spPr>
          <a:xfrm>
            <a:off x="447989" y="44624"/>
            <a:ext cx="7484491" cy="864096"/>
          </a:xfrm>
        </p:spPr>
        <p:txBody>
          <a:bodyPr/>
          <a:lstStyle/>
          <a:p>
            <a:r>
              <a:rPr lang="hu-HU" dirty="0" smtClean="0"/>
              <a:t>Felszíni vizek </a:t>
            </a:r>
            <a:r>
              <a:rPr lang="hu-HU" dirty="0" err="1" smtClean="0"/>
              <a:t>monitoringja</a:t>
            </a:r>
            <a:endParaRPr lang="hu-HU" dirty="0"/>
          </a:p>
        </p:txBody>
      </p:sp>
    </p:spTree>
    <p:extLst>
      <p:ext uri="{BB962C8B-B14F-4D97-AF65-F5344CB8AC3E}">
        <p14:creationId xmlns:p14="http://schemas.microsoft.com/office/powerpoint/2010/main" val="3561993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p:cNvSpPr>
            <a:spLocks noGrp="1"/>
          </p:cNvSpPr>
          <p:nvPr>
            <p:ph idx="1"/>
          </p:nvPr>
        </p:nvSpPr>
        <p:spPr>
          <a:xfrm>
            <a:off x="447989" y="1435100"/>
            <a:ext cx="8228467" cy="4691063"/>
          </a:xfrm>
        </p:spPr>
        <p:txBody>
          <a:bodyPr/>
          <a:lstStyle/>
          <a:p>
            <a:pPr>
              <a:buClr>
                <a:srgbClr val="008080"/>
              </a:buClr>
            </a:pPr>
            <a:r>
              <a:rPr lang="hu-HU" dirty="0" smtClean="0"/>
              <a:t>A Víz Keretirányelv és a Vízgyűjtő-gazdálkodási Tervek általános bemutatása,</a:t>
            </a:r>
          </a:p>
          <a:p>
            <a:pPr>
              <a:buClr>
                <a:srgbClr val="008080"/>
              </a:buClr>
            </a:pPr>
            <a:r>
              <a:rPr lang="hu-HU" dirty="0" smtClean="0"/>
              <a:t>A </a:t>
            </a:r>
            <a:r>
              <a:rPr lang="hu-HU" dirty="0" err="1" smtClean="0"/>
              <a:t>Ráckevei-Soroksári-Dunaágat</a:t>
            </a:r>
            <a:r>
              <a:rPr lang="hu-HU" dirty="0" smtClean="0"/>
              <a:t> (továbbiakban RSD) érő terhelések és hatások,</a:t>
            </a:r>
          </a:p>
          <a:p>
            <a:pPr>
              <a:buClr>
                <a:srgbClr val="008080"/>
              </a:buClr>
            </a:pPr>
            <a:r>
              <a:rPr lang="hu-HU" dirty="0" smtClean="0"/>
              <a:t>Az RSD állapotértékelése,</a:t>
            </a:r>
          </a:p>
          <a:p>
            <a:pPr>
              <a:buClr>
                <a:srgbClr val="008080"/>
              </a:buClr>
            </a:pPr>
            <a:r>
              <a:rPr lang="hu-HU" dirty="0" smtClean="0"/>
              <a:t>Intézkedések tervezése</a:t>
            </a:r>
            <a:endParaRPr lang="hu-HU" dirty="0"/>
          </a:p>
        </p:txBody>
      </p:sp>
      <p:sp>
        <p:nvSpPr>
          <p:cNvPr id="4" name="Cím 3"/>
          <p:cNvSpPr>
            <a:spLocks noGrp="1"/>
          </p:cNvSpPr>
          <p:nvPr>
            <p:ph type="title"/>
          </p:nvPr>
        </p:nvSpPr>
        <p:spPr/>
        <p:txBody>
          <a:bodyPr/>
          <a:lstStyle/>
          <a:p>
            <a:r>
              <a:rPr lang="hu-HU" dirty="0" smtClean="0"/>
              <a:t>Az előadás tartalma</a:t>
            </a:r>
            <a:endParaRPr lang="hu-HU" dirty="0"/>
          </a:p>
        </p:txBody>
      </p:sp>
      <p:pic>
        <p:nvPicPr>
          <p:cNvPr id="5" name="Kép 4" descr="http://www.kdvvizig.hu/templates/vizig/images/logofej.png"/>
          <p:cNvPicPr/>
          <p:nvPr/>
        </p:nvPicPr>
        <p:blipFill>
          <a:blip r:embed="rId2">
            <a:extLst>
              <a:ext uri="{28A0092B-C50C-407E-A947-70E740481C1C}">
                <a14:useLocalDpi xmlns:a14="http://schemas.microsoft.com/office/drawing/2010/main" val="0"/>
              </a:ext>
            </a:extLst>
          </a:blip>
          <a:srcRect/>
          <a:stretch>
            <a:fillRect/>
          </a:stretch>
        </p:blipFill>
        <p:spPr bwMode="auto">
          <a:xfrm>
            <a:off x="8244408" y="6043573"/>
            <a:ext cx="604649" cy="608970"/>
          </a:xfrm>
          <a:prstGeom prst="rect">
            <a:avLst/>
          </a:prstGeom>
          <a:noFill/>
          <a:ln>
            <a:noFill/>
          </a:ln>
        </p:spPr>
      </p:pic>
    </p:spTree>
    <p:extLst>
      <p:ext uri="{BB962C8B-B14F-4D97-AF65-F5344CB8AC3E}">
        <p14:creationId xmlns:p14="http://schemas.microsoft.com/office/powerpoint/2010/main" val="397599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p:cNvSpPr>
            <a:spLocks noGrp="1"/>
          </p:cNvSpPr>
          <p:nvPr>
            <p:ph idx="1"/>
          </p:nvPr>
        </p:nvSpPr>
        <p:spPr>
          <a:xfrm>
            <a:off x="323529" y="1458495"/>
            <a:ext cx="3672408" cy="5113488"/>
          </a:xfrm>
        </p:spPr>
        <p:txBody>
          <a:bodyPr>
            <a:normAutofit fontScale="85000" lnSpcReduction="20000"/>
          </a:bodyPr>
          <a:lstStyle/>
          <a:p>
            <a:pPr>
              <a:buClr>
                <a:srgbClr val="008080"/>
              </a:buClr>
            </a:pPr>
            <a:r>
              <a:rPr lang="hu-HU" dirty="0" smtClean="0"/>
              <a:t>Biológiai elemek szerinti állapot: </a:t>
            </a:r>
            <a:r>
              <a:rPr lang="hu-HU" dirty="0" smtClean="0">
                <a:solidFill>
                  <a:srgbClr val="008080"/>
                </a:solidFill>
              </a:rPr>
              <a:t>mérsékelt,</a:t>
            </a:r>
          </a:p>
          <a:p>
            <a:pPr>
              <a:buClr>
                <a:srgbClr val="008080"/>
              </a:buClr>
            </a:pPr>
            <a:r>
              <a:rPr lang="hu-HU" dirty="0" smtClean="0"/>
              <a:t>Fizikai-kémiai elemek: </a:t>
            </a:r>
            <a:r>
              <a:rPr lang="hu-HU" dirty="0" smtClean="0">
                <a:solidFill>
                  <a:srgbClr val="008080"/>
                </a:solidFill>
              </a:rPr>
              <a:t>közepes</a:t>
            </a:r>
            <a:r>
              <a:rPr lang="hu-HU" dirty="0" smtClean="0"/>
              <a:t> (tápanyagterhelés)</a:t>
            </a:r>
          </a:p>
          <a:p>
            <a:pPr>
              <a:buClr>
                <a:srgbClr val="008080"/>
              </a:buClr>
            </a:pPr>
            <a:r>
              <a:rPr lang="hu-HU" dirty="0" smtClean="0"/>
              <a:t>Specifikus szennyezők (fémek): </a:t>
            </a:r>
            <a:r>
              <a:rPr lang="hu-HU" dirty="0" smtClean="0">
                <a:solidFill>
                  <a:srgbClr val="008080"/>
                </a:solidFill>
              </a:rPr>
              <a:t>jó</a:t>
            </a:r>
            <a:r>
              <a:rPr lang="hu-HU" dirty="0" smtClean="0"/>
              <a:t>,</a:t>
            </a:r>
          </a:p>
          <a:p>
            <a:pPr>
              <a:buClr>
                <a:srgbClr val="008080"/>
              </a:buClr>
            </a:pPr>
            <a:r>
              <a:rPr lang="hu-HU" dirty="0" smtClean="0"/>
              <a:t>Kémiai állapot: </a:t>
            </a:r>
            <a:r>
              <a:rPr lang="hu-HU" dirty="0" smtClean="0">
                <a:solidFill>
                  <a:srgbClr val="008080"/>
                </a:solidFill>
              </a:rPr>
              <a:t>nem jó </a:t>
            </a:r>
            <a:r>
              <a:rPr lang="hu-HU" dirty="0" smtClean="0"/>
              <a:t>(higany és vegyületei),</a:t>
            </a:r>
          </a:p>
          <a:p>
            <a:pPr>
              <a:buClr>
                <a:srgbClr val="008080"/>
              </a:buClr>
            </a:pPr>
            <a:r>
              <a:rPr lang="hu-HU" dirty="0" smtClean="0"/>
              <a:t>Integrált állapot: </a:t>
            </a:r>
            <a:r>
              <a:rPr lang="hu-HU" dirty="0" smtClean="0">
                <a:solidFill>
                  <a:srgbClr val="008080"/>
                </a:solidFill>
              </a:rPr>
              <a:t>Mérsékelt</a:t>
            </a:r>
          </a:p>
          <a:p>
            <a:endParaRPr lang="hu-HU" dirty="0" smtClean="0"/>
          </a:p>
          <a:p>
            <a:endParaRPr lang="hu-HU" dirty="0"/>
          </a:p>
        </p:txBody>
      </p:sp>
      <p:sp>
        <p:nvSpPr>
          <p:cNvPr id="4" name="Cím 3"/>
          <p:cNvSpPr>
            <a:spLocks noGrp="1"/>
          </p:cNvSpPr>
          <p:nvPr>
            <p:ph type="title"/>
          </p:nvPr>
        </p:nvSpPr>
        <p:spPr/>
        <p:txBody>
          <a:bodyPr/>
          <a:lstStyle/>
          <a:p>
            <a:r>
              <a:rPr lang="hu-HU" dirty="0" smtClean="0"/>
              <a:t>Minősítés</a:t>
            </a:r>
            <a:endParaRPr lang="hu-HU" dirty="0"/>
          </a:p>
        </p:txBody>
      </p:sp>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1435100"/>
            <a:ext cx="4663440" cy="5136883"/>
          </a:xfrm>
          <a:prstGeom prst="rect">
            <a:avLst/>
          </a:prstGeom>
        </p:spPr>
      </p:pic>
    </p:spTree>
    <p:extLst>
      <p:ext uri="{BB962C8B-B14F-4D97-AF65-F5344CB8AC3E}">
        <p14:creationId xmlns:p14="http://schemas.microsoft.com/office/powerpoint/2010/main" val="2599935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p:cNvSpPr>
            <a:spLocks noGrp="1"/>
          </p:cNvSpPr>
          <p:nvPr>
            <p:ph idx="1"/>
          </p:nvPr>
        </p:nvSpPr>
        <p:spPr>
          <a:xfrm>
            <a:off x="447989" y="1435100"/>
            <a:ext cx="8238811" cy="5018236"/>
          </a:xfrm>
        </p:spPr>
        <p:txBody>
          <a:bodyPr>
            <a:normAutofit fontScale="70000" lnSpcReduction="20000"/>
          </a:bodyPr>
          <a:lstStyle/>
          <a:p>
            <a:pPr marL="0" indent="0">
              <a:lnSpc>
                <a:spcPct val="120000"/>
              </a:lnSpc>
              <a:buNone/>
            </a:pPr>
            <a:r>
              <a:rPr lang="hu-HU" b="1" dirty="0" smtClean="0">
                <a:solidFill>
                  <a:srgbClr val="008080"/>
                </a:solidFill>
              </a:rPr>
              <a:t>VGT1-ben tervezett intézkedések:</a:t>
            </a:r>
          </a:p>
          <a:p>
            <a:pPr>
              <a:lnSpc>
                <a:spcPct val="120000"/>
              </a:lnSpc>
              <a:buClr>
                <a:srgbClr val="008080"/>
              </a:buClr>
            </a:pPr>
            <a:r>
              <a:rPr lang="hu-HU" dirty="0"/>
              <a:t>HA3</a:t>
            </a:r>
            <a:r>
              <a:rPr lang="hu-HU" dirty="0" smtClean="0"/>
              <a:t>: Állóvizek </a:t>
            </a:r>
            <a:r>
              <a:rPr lang="hu-HU" dirty="0"/>
              <a:t>part menti sávjában a vízvédelmi </a:t>
            </a:r>
            <a:r>
              <a:rPr lang="hu-HU" dirty="0" err="1"/>
              <a:t>puffersáv</a:t>
            </a:r>
            <a:r>
              <a:rPr lang="hu-HU" dirty="0"/>
              <a:t> kialakítása és </a:t>
            </a:r>
            <a:r>
              <a:rPr lang="hu-HU" dirty="0" smtClean="0"/>
              <a:t>fenntartása,</a:t>
            </a:r>
            <a:endParaRPr lang="hu-HU" dirty="0"/>
          </a:p>
          <a:p>
            <a:pPr>
              <a:lnSpc>
                <a:spcPct val="120000"/>
              </a:lnSpc>
              <a:buClr>
                <a:srgbClr val="008080"/>
              </a:buClr>
            </a:pPr>
            <a:r>
              <a:rPr lang="hu-HU" dirty="0"/>
              <a:t>HM8: Üledék egyszeri eltávolítása</a:t>
            </a:r>
            <a:r>
              <a:rPr lang="hu-HU" dirty="0" smtClean="0"/>
              <a:t>,</a:t>
            </a:r>
          </a:p>
          <a:p>
            <a:pPr>
              <a:lnSpc>
                <a:spcPct val="120000"/>
              </a:lnSpc>
              <a:buClr>
                <a:srgbClr val="008080"/>
              </a:buClr>
            </a:pPr>
            <a:r>
              <a:rPr lang="hu-HU" dirty="0"/>
              <a:t>DU1: Duzzasztók üzemeltetésének módosítása az </a:t>
            </a:r>
            <a:r>
              <a:rPr lang="hu-HU" dirty="0" err="1"/>
              <a:t>alvízi</a:t>
            </a:r>
            <a:r>
              <a:rPr lang="hu-HU" dirty="0"/>
              <a:t> szempontok, illetve a hosszirányú átjárhatóság </a:t>
            </a:r>
            <a:r>
              <a:rPr lang="hu-HU" dirty="0" smtClean="0"/>
              <a:t>figyelembevételével, </a:t>
            </a:r>
            <a:endParaRPr lang="hu-HU" dirty="0"/>
          </a:p>
          <a:p>
            <a:pPr>
              <a:lnSpc>
                <a:spcPct val="120000"/>
              </a:lnSpc>
              <a:buClr>
                <a:srgbClr val="008080"/>
              </a:buClr>
            </a:pPr>
            <a:r>
              <a:rPr lang="hu-HU" dirty="0"/>
              <a:t>SZ2: Szennyvíztisztítás megoldása a Szennyvíz Programban előírtakon </a:t>
            </a:r>
            <a:r>
              <a:rPr lang="hu-HU" dirty="0" smtClean="0"/>
              <a:t>felül,</a:t>
            </a:r>
            <a:endParaRPr lang="hu-HU" dirty="0"/>
          </a:p>
          <a:p>
            <a:pPr>
              <a:lnSpc>
                <a:spcPct val="120000"/>
              </a:lnSpc>
              <a:buClr>
                <a:srgbClr val="008080"/>
              </a:buClr>
            </a:pPr>
            <a:r>
              <a:rPr lang="hu-HU" dirty="0"/>
              <a:t>VT8: Fürdőhelyekkel kapcsolatos speciális </a:t>
            </a:r>
            <a:r>
              <a:rPr lang="hu-HU" dirty="0" smtClean="0"/>
              <a:t>intézkedések,</a:t>
            </a:r>
            <a:endParaRPr lang="hu-HU" dirty="0"/>
          </a:p>
          <a:p>
            <a:pPr>
              <a:lnSpc>
                <a:spcPct val="120000"/>
              </a:lnSpc>
              <a:buClr>
                <a:srgbClr val="008080"/>
              </a:buClr>
            </a:pPr>
            <a:r>
              <a:rPr lang="hu-HU" dirty="0" smtClean="0"/>
              <a:t>HM10: Állóvizek medrének fenntartása, </a:t>
            </a:r>
          </a:p>
          <a:p>
            <a:pPr>
              <a:lnSpc>
                <a:spcPct val="120000"/>
              </a:lnSpc>
              <a:buClr>
                <a:srgbClr val="008080"/>
              </a:buClr>
            </a:pPr>
            <a:r>
              <a:rPr lang="hu-HU" dirty="0"/>
              <a:t>FI4: Természetes vizekre vonatkozó jó halászati és horgászati gyakorlat megvalósítása</a:t>
            </a:r>
          </a:p>
        </p:txBody>
      </p:sp>
      <p:sp>
        <p:nvSpPr>
          <p:cNvPr id="4" name="Cím 3"/>
          <p:cNvSpPr>
            <a:spLocks noGrp="1"/>
          </p:cNvSpPr>
          <p:nvPr>
            <p:ph type="title"/>
          </p:nvPr>
        </p:nvSpPr>
        <p:spPr>
          <a:xfrm>
            <a:off x="447989" y="44624"/>
            <a:ext cx="7436379" cy="864096"/>
          </a:xfrm>
        </p:spPr>
        <p:txBody>
          <a:bodyPr/>
          <a:lstStyle/>
          <a:p>
            <a:r>
              <a:rPr lang="hu-HU" dirty="0" smtClean="0"/>
              <a:t>Intézkedések tervezése</a:t>
            </a:r>
            <a:endParaRPr lang="hu-HU" dirty="0"/>
          </a:p>
        </p:txBody>
      </p:sp>
    </p:spTree>
    <p:extLst>
      <p:ext uri="{BB962C8B-B14F-4D97-AF65-F5344CB8AC3E}">
        <p14:creationId xmlns:p14="http://schemas.microsoft.com/office/powerpoint/2010/main" val="2794089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2267744" y="1412776"/>
            <a:ext cx="4419600" cy="1440160"/>
          </a:xfrm>
        </p:spPr>
        <p:txBody>
          <a:bodyPr/>
          <a:lstStyle/>
          <a:p>
            <a:r>
              <a:rPr lang="hu-HU" dirty="0" smtClean="0"/>
              <a:t>KÖSZÖNÖM </a:t>
            </a:r>
            <a:br>
              <a:rPr lang="hu-HU" dirty="0" smtClean="0"/>
            </a:br>
            <a:r>
              <a:rPr lang="hu-HU" dirty="0" smtClean="0"/>
              <a:t>A FIGYELMET!</a:t>
            </a:r>
            <a:endParaRPr lang="hu-HU" dirty="0"/>
          </a:p>
        </p:txBody>
      </p:sp>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160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0" descr="ovf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1521" y="5371777"/>
            <a:ext cx="652463"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5574" y="5415444"/>
            <a:ext cx="648072" cy="60879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5528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p:cNvSpPr>
            <a:spLocks noGrp="1"/>
          </p:cNvSpPr>
          <p:nvPr>
            <p:ph idx="1"/>
          </p:nvPr>
        </p:nvSpPr>
        <p:spPr>
          <a:xfrm>
            <a:off x="251520" y="1484784"/>
            <a:ext cx="8640959" cy="5184576"/>
          </a:xfrm>
        </p:spPr>
        <p:txBody>
          <a:bodyPr>
            <a:normAutofit fontScale="62500" lnSpcReduction="20000"/>
          </a:bodyPr>
          <a:lstStyle/>
          <a:p>
            <a:pPr>
              <a:lnSpc>
                <a:spcPct val="120000"/>
              </a:lnSpc>
              <a:buClr>
                <a:srgbClr val="008080"/>
              </a:buClr>
            </a:pPr>
            <a:r>
              <a:rPr lang="hu-HU" sz="3400" b="1" dirty="0" smtClean="0">
                <a:solidFill>
                  <a:srgbClr val="008080"/>
                </a:solidFill>
              </a:rPr>
              <a:t>2000. dec. 22. VKI</a:t>
            </a:r>
            <a:r>
              <a:rPr lang="hu-HU" dirty="0" smtClean="0"/>
              <a:t>,</a:t>
            </a:r>
          </a:p>
          <a:p>
            <a:pPr>
              <a:lnSpc>
                <a:spcPct val="120000"/>
              </a:lnSpc>
              <a:buClr>
                <a:srgbClr val="008080"/>
              </a:buClr>
            </a:pPr>
            <a:r>
              <a:rPr lang="hu-HU" dirty="0" smtClean="0">
                <a:solidFill>
                  <a:srgbClr val="008080"/>
                </a:solidFill>
              </a:rPr>
              <a:t>Célja: az </a:t>
            </a:r>
            <a:r>
              <a:rPr lang="hu-HU" dirty="0">
                <a:solidFill>
                  <a:srgbClr val="008080"/>
                </a:solidFill>
              </a:rPr>
              <a:t>Európai Unió tagállamaiban 2015-ig </a:t>
            </a:r>
            <a:r>
              <a:rPr lang="hu-HU" b="1" dirty="0">
                <a:solidFill>
                  <a:srgbClr val="008080"/>
                </a:solidFill>
              </a:rPr>
              <a:t>jó állapotba kell hozni</a:t>
            </a:r>
            <a:r>
              <a:rPr lang="hu-HU" dirty="0">
                <a:solidFill>
                  <a:srgbClr val="008080"/>
                </a:solidFill>
              </a:rPr>
              <a:t> minden olyan felszíni és felszín alatti vizet, amelyek esetén ez egyáltalán lehetséges és fenntarthatóvá kell tenni a jó állapotot</a:t>
            </a:r>
          </a:p>
          <a:p>
            <a:pPr>
              <a:lnSpc>
                <a:spcPct val="120000"/>
              </a:lnSpc>
              <a:buClr>
                <a:srgbClr val="008080"/>
              </a:buClr>
            </a:pPr>
            <a:r>
              <a:rPr lang="hu-HU" dirty="0"/>
              <a:t>Megakadályozni a vízi és vizektől függő szárazföldi ökoszisztémák és vizes élőhelyek további romlását. Védeni és javítani állapotukat;</a:t>
            </a:r>
          </a:p>
          <a:p>
            <a:pPr>
              <a:lnSpc>
                <a:spcPct val="120000"/>
              </a:lnSpc>
              <a:buClr>
                <a:srgbClr val="008080"/>
              </a:buClr>
            </a:pPr>
            <a:r>
              <a:rPr lang="hu-HU" dirty="0"/>
              <a:t>Támogatni a rendelkezésre álló vízkészletek hosszú távú védelmére alapozott fenntartható vízhasználatot;</a:t>
            </a:r>
          </a:p>
          <a:p>
            <a:pPr>
              <a:lnSpc>
                <a:spcPct val="120000"/>
              </a:lnSpc>
              <a:buClr>
                <a:srgbClr val="008080"/>
              </a:buClr>
            </a:pPr>
            <a:r>
              <a:rPr lang="hu-HU" dirty="0"/>
              <a:t>Fokozottan védeni és javítani a vízi környezetet a veszélyes és mérgező anyagok bevezetéseinek fokozatos csökkentésével és megszüntetésével;</a:t>
            </a:r>
          </a:p>
          <a:p>
            <a:pPr>
              <a:lnSpc>
                <a:spcPct val="120000"/>
              </a:lnSpc>
              <a:buClr>
                <a:srgbClr val="008080"/>
              </a:buClr>
            </a:pPr>
            <a:r>
              <a:rPr lang="hu-HU" dirty="0"/>
              <a:t>Biztosítani a felszín alatti vizek (talajvíz, </a:t>
            </a:r>
            <a:r>
              <a:rPr lang="hu-HU" dirty="0" err="1"/>
              <a:t>partiszűrésű</a:t>
            </a:r>
            <a:r>
              <a:rPr lang="hu-HU" dirty="0"/>
              <a:t> víz, rétegvíz, termál-és karsztvíz) szennyezettségének fokozatos csökkentését, megakadályozni további szennyezésüket;</a:t>
            </a:r>
          </a:p>
          <a:p>
            <a:pPr>
              <a:lnSpc>
                <a:spcPct val="120000"/>
              </a:lnSpc>
              <a:buClr>
                <a:srgbClr val="008080"/>
              </a:buClr>
            </a:pPr>
            <a:r>
              <a:rPr lang="hu-HU" dirty="0"/>
              <a:t>Hozzájárulni az árvizek és aszályok mérsékléséhez</a:t>
            </a:r>
            <a:r>
              <a:rPr lang="hu-HU" dirty="0" smtClean="0"/>
              <a:t>.</a:t>
            </a:r>
            <a:endParaRPr lang="hu-HU" dirty="0"/>
          </a:p>
        </p:txBody>
      </p:sp>
      <p:sp>
        <p:nvSpPr>
          <p:cNvPr id="4" name="Cím 3"/>
          <p:cNvSpPr>
            <a:spLocks noGrp="1"/>
          </p:cNvSpPr>
          <p:nvPr>
            <p:ph type="title"/>
          </p:nvPr>
        </p:nvSpPr>
        <p:spPr>
          <a:xfrm>
            <a:off x="447989" y="44624"/>
            <a:ext cx="6068227" cy="864096"/>
          </a:xfrm>
        </p:spPr>
        <p:txBody>
          <a:bodyPr/>
          <a:lstStyle/>
          <a:p>
            <a:r>
              <a:rPr lang="hu-HU" dirty="0" smtClean="0"/>
              <a:t>Az EU Víz keretirányelve</a:t>
            </a:r>
            <a:endParaRPr lang="hu-HU" dirty="0"/>
          </a:p>
        </p:txBody>
      </p:sp>
      <p:pic>
        <p:nvPicPr>
          <p:cNvPr id="6" name="Kép 5" descr="http://www.kdvvizig.hu/templates/vizig/images/logofej.png"/>
          <p:cNvPicPr/>
          <p:nvPr/>
        </p:nvPicPr>
        <p:blipFill>
          <a:blip r:embed="rId2">
            <a:extLst>
              <a:ext uri="{28A0092B-C50C-407E-A947-70E740481C1C}">
                <a14:useLocalDpi xmlns:a14="http://schemas.microsoft.com/office/drawing/2010/main" val="0"/>
              </a:ext>
            </a:extLst>
          </a:blip>
          <a:srcRect/>
          <a:stretch>
            <a:fillRect/>
          </a:stretch>
        </p:blipFill>
        <p:spPr bwMode="auto">
          <a:xfrm>
            <a:off x="8244408" y="6043573"/>
            <a:ext cx="604649" cy="608970"/>
          </a:xfrm>
          <a:prstGeom prst="rect">
            <a:avLst/>
          </a:prstGeom>
          <a:noFill/>
          <a:ln>
            <a:noFill/>
          </a:ln>
        </p:spPr>
      </p:pic>
    </p:spTree>
    <p:extLst>
      <p:ext uri="{BB962C8B-B14F-4D97-AF65-F5344CB8AC3E}">
        <p14:creationId xmlns:p14="http://schemas.microsoft.com/office/powerpoint/2010/main" val="1727325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p:cNvSpPr>
            <a:spLocks noGrp="1"/>
          </p:cNvSpPr>
          <p:nvPr>
            <p:ph idx="1"/>
          </p:nvPr>
        </p:nvSpPr>
        <p:spPr>
          <a:xfrm>
            <a:off x="251520" y="1268760"/>
            <a:ext cx="8640959" cy="5400600"/>
          </a:xfrm>
        </p:spPr>
        <p:txBody>
          <a:bodyPr>
            <a:normAutofit/>
          </a:bodyPr>
          <a:lstStyle/>
          <a:p>
            <a:pPr>
              <a:buClr>
                <a:srgbClr val="008080"/>
              </a:buClr>
            </a:pPr>
            <a:r>
              <a:rPr lang="hu-HU" altLang="hu-HU" dirty="0"/>
              <a:t>Sajátos törvény, mely </a:t>
            </a:r>
            <a:r>
              <a:rPr lang="hu-HU" altLang="hu-HU" b="1" dirty="0"/>
              <a:t>feladatokat</a:t>
            </a:r>
            <a:r>
              <a:rPr lang="hu-HU" altLang="hu-HU" dirty="0"/>
              <a:t> fogalmaz meg, melyek végrehajtásához </a:t>
            </a:r>
            <a:r>
              <a:rPr lang="hu-HU" altLang="hu-HU" b="1" dirty="0"/>
              <a:t>módszertani előírásokat</a:t>
            </a:r>
            <a:r>
              <a:rPr lang="hu-HU" altLang="hu-HU" dirty="0"/>
              <a:t> ad,</a:t>
            </a:r>
          </a:p>
          <a:p>
            <a:pPr>
              <a:buClr>
                <a:srgbClr val="008080"/>
              </a:buClr>
            </a:pPr>
            <a:r>
              <a:rPr lang="hu-HU" altLang="hu-HU" dirty="0"/>
              <a:t>a feladatok végrehajtását </a:t>
            </a:r>
            <a:r>
              <a:rPr lang="hu-HU" altLang="hu-HU" b="1" dirty="0"/>
              <a:t>határidők</a:t>
            </a:r>
            <a:r>
              <a:rPr lang="hu-HU" altLang="hu-HU" dirty="0"/>
              <a:t>höz köti,</a:t>
            </a:r>
          </a:p>
          <a:p>
            <a:pPr>
              <a:buClr>
                <a:srgbClr val="008080"/>
              </a:buClr>
            </a:pPr>
            <a:r>
              <a:rPr lang="hu-HU" altLang="hu-HU" dirty="0"/>
              <a:t>a végrehajtást kötelező </a:t>
            </a:r>
            <a:r>
              <a:rPr lang="hu-HU" altLang="hu-HU" b="1" dirty="0"/>
              <a:t>jelentések</a:t>
            </a:r>
            <a:r>
              <a:rPr lang="hu-HU" altLang="hu-HU" dirty="0"/>
              <a:t> adásán keresztül ellenőrzi.</a:t>
            </a:r>
          </a:p>
          <a:p>
            <a:pPr>
              <a:buClr>
                <a:srgbClr val="008080"/>
              </a:buClr>
            </a:pPr>
            <a:r>
              <a:rPr lang="hu-HU" altLang="hu-HU" dirty="0"/>
              <a:t>A feladatok elmaradása, tartalmi elégtelensége vagy a határidők be nem tartása a törvény megszegését jelenti, amelyet az EU </a:t>
            </a:r>
            <a:r>
              <a:rPr lang="hu-HU" altLang="hu-HU" b="1" dirty="0"/>
              <a:t>szankcionál</a:t>
            </a:r>
            <a:r>
              <a:rPr lang="hu-HU" altLang="hu-HU" dirty="0"/>
              <a:t>.</a:t>
            </a:r>
          </a:p>
          <a:p>
            <a:endParaRPr lang="hu-HU" dirty="0"/>
          </a:p>
        </p:txBody>
      </p:sp>
      <p:sp>
        <p:nvSpPr>
          <p:cNvPr id="4" name="Cím 3"/>
          <p:cNvSpPr>
            <a:spLocks noGrp="1"/>
          </p:cNvSpPr>
          <p:nvPr>
            <p:ph type="title"/>
          </p:nvPr>
        </p:nvSpPr>
        <p:spPr>
          <a:xfrm>
            <a:off x="447989" y="44624"/>
            <a:ext cx="6068227" cy="864096"/>
          </a:xfrm>
        </p:spPr>
        <p:txBody>
          <a:bodyPr/>
          <a:lstStyle/>
          <a:p>
            <a:r>
              <a:rPr lang="hu-HU" dirty="0" smtClean="0"/>
              <a:t>Az EU Víz keretirányelve</a:t>
            </a:r>
            <a:endParaRPr lang="hu-HU" dirty="0"/>
          </a:p>
        </p:txBody>
      </p:sp>
      <p:pic>
        <p:nvPicPr>
          <p:cNvPr id="5" name="Kép 4" descr="http://www.kdvvizig.hu/templates/vizig/images/logofej.png"/>
          <p:cNvPicPr/>
          <p:nvPr/>
        </p:nvPicPr>
        <p:blipFill>
          <a:blip r:embed="rId2">
            <a:extLst>
              <a:ext uri="{28A0092B-C50C-407E-A947-70E740481C1C}">
                <a14:useLocalDpi xmlns:a14="http://schemas.microsoft.com/office/drawing/2010/main" val="0"/>
              </a:ext>
            </a:extLst>
          </a:blip>
          <a:srcRect/>
          <a:stretch>
            <a:fillRect/>
          </a:stretch>
        </p:blipFill>
        <p:spPr bwMode="auto">
          <a:xfrm>
            <a:off x="8244408" y="6043573"/>
            <a:ext cx="604649" cy="608970"/>
          </a:xfrm>
          <a:prstGeom prst="rect">
            <a:avLst/>
          </a:prstGeom>
          <a:noFill/>
          <a:ln>
            <a:noFill/>
          </a:ln>
        </p:spPr>
      </p:pic>
    </p:spTree>
    <p:extLst>
      <p:ext uri="{BB962C8B-B14F-4D97-AF65-F5344CB8AC3E}">
        <p14:creationId xmlns:p14="http://schemas.microsoft.com/office/powerpoint/2010/main" val="3464815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p:cNvSpPr>
            <a:spLocks noGrp="1"/>
          </p:cNvSpPr>
          <p:nvPr>
            <p:ph idx="1"/>
          </p:nvPr>
        </p:nvSpPr>
        <p:spPr>
          <a:xfrm>
            <a:off x="251520" y="1484784"/>
            <a:ext cx="8640959" cy="5184576"/>
          </a:xfrm>
        </p:spPr>
        <p:txBody>
          <a:bodyPr>
            <a:normAutofit fontScale="62500" lnSpcReduction="20000"/>
          </a:bodyPr>
          <a:lstStyle/>
          <a:p>
            <a:pPr marL="0" indent="0">
              <a:buNone/>
            </a:pPr>
            <a:r>
              <a:rPr lang="pt-BR" sz="3800" b="1" dirty="0">
                <a:solidFill>
                  <a:srgbClr val="008080"/>
                </a:solidFill>
                <a:uFill>
                  <a:solidFill>
                    <a:srgbClr val="00B050"/>
                  </a:solidFill>
                </a:uFill>
              </a:rPr>
              <a:t>A VKI</a:t>
            </a:r>
            <a:r>
              <a:rPr lang="hu-HU" sz="3800" b="1" dirty="0">
                <a:solidFill>
                  <a:srgbClr val="008080"/>
                </a:solidFill>
                <a:uFill>
                  <a:solidFill>
                    <a:srgbClr val="00B050"/>
                  </a:solidFill>
                </a:uFill>
              </a:rPr>
              <a:t> határidős és jelentéskötelezett </a:t>
            </a:r>
            <a:r>
              <a:rPr lang="hu-HU" sz="3800" b="1" dirty="0" smtClean="0">
                <a:solidFill>
                  <a:srgbClr val="008080"/>
                </a:solidFill>
                <a:uFill>
                  <a:solidFill>
                    <a:srgbClr val="00B050"/>
                  </a:solidFill>
                </a:uFill>
              </a:rPr>
              <a:t>feladatai:</a:t>
            </a:r>
          </a:p>
          <a:p>
            <a:pPr marL="0" indent="0">
              <a:lnSpc>
                <a:spcPct val="120000"/>
              </a:lnSpc>
              <a:buNone/>
            </a:pPr>
            <a:endParaRPr lang="hu-HU" b="1" u="sng" dirty="0" smtClean="0">
              <a:uFill>
                <a:solidFill>
                  <a:srgbClr val="00B050"/>
                </a:solidFill>
              </a:uFill>
            </a:endParaRPr>
          </a:p>
          <a:p>
            <a:pPr>
              <a:lnSpc>
                <a:spcPct val="120000"/>
              </a:lnSpc>
              <a:buFont typeface="Wingdings" panose="05000000000000000000" pitchFamily="2" charset="2"/>
              <a:buChar char="ü"/>
            </a:pPr>
            <a:r>
              <a:rPr lang="hu-HU" altLang="hu-HU" b="1" dirty="0">
                <a:solidFill>
                  <a:srgbClr val="008080"/>
                </a:solidFill>
              </a:rPr>
              <a:t>2003.</a:t>
            </a:r>
            <a:r>
              <a:rPr lang="hu-HU" altLang="hu-HU" dirty="0"/>
              <a:t> A VKI előírásainak hazai jogszabályokba történő átültetése,</a:t>
            </a:r>
          </a:p>
          <a:p>
            <a:pPr>
              <a:lnSpc>
                <a:spcPct val="120000"/>
              </a:lnSpc>
              <a:buFont typeface="Wingdings" panose="05000000000000000000" pitchFamily="2" charset="2"/>
              <a:buChar char="ü"/>
            </a:pPr>
            <a:r>
              <a:rPr lang="hu-HU" altLang="hu-HU" b="1" dirty="0">
                <a:solidFill>
                  <a:srgbClr val="008080"/>
                </a:solidFill>
              </a:rPr>
              <a:t>2008.</a:t>
            </a:r>
            <a:r>
              <a:rPr lang="hu-HU" altLang="hu-HU" dirty="0"/>
              <a:t> A Vízgyűjtő-gazdálkodási tervek (VGT) első változatának bemutatása,</a:t>
            </a:r>
          </a:p>
          <a:p>
            <a:pPr>
              <a:lnSpc>
                <a:spcPct val="120000"/>
              </a:lnSpc>
              <a:buFont typeface="Wingdings" panose="05000000000000000000" pitchFamily="2" charset="2"/>
              <a:buChar char="ü"/>
            </a:pPr>
            <a:r>
              <a:rPr lang="hu-HU" altLang="hu-HU" b="1" dirty="0">
                <a:solidFill>
                  <a:srgbClr val="008080"/>
                </a:solidFill>
              </a:rPr>
              <a:t>2009.</a:t>
            </a:r>
            <a:r>
              <a:rPr lang="hu-HU" altLang="hu-HU" dirty="0"/>
              <a:t> A </a:t>
            </a:r>
            <a:r>
              <a:rPr lang="hu-HU" altLang="hu-HU" dirty="0" err="1"/>
              <a:t>VGT-k</a:t>
            </a:r>
            <a:r>
              <a:rPr lang="hu-HU" altLang="hu-HU" dirty="0"/>
              <a:t> elkészítése, közreadása a tervezett intézkedési programokkal,</a:t>
            </a:r>
          </a:p>
          <a:p>
            <a:pPr>
              <a:lnSpc>
                <a:spcPct val="120000"/>
              </a:lnSpc>
              <a:buFont typeface="Wingdings" panose="05000000000000000000" pitchFamily="2" charset="2"/>
              <a:buChar char="ü"/>
            </a:pPr>
            <a:r>
              <a:rPr lang="hu-HU" altLang="hu-HU" b="1" dirty="0">
                <a:solidFill>
                  <a:srgbClr val="008080"/>
                </a:solidFill>
              </a:rPr>
              <a:t>2012.</a:t>
            </a:r>
            <a:r>
              <a:rPr lang="hu-HU" altLang="hu-HU" dirty="0"/>
              <a:t> Az intézkedési programok elindítása,</a:t>
            </a:r>
          </a:p>
          <a:p>
            <a:pPr>
              <a:lnSpc>
                <a:spcPct val="120000"/>
              </a:lnSpc>
              <a:buFont typeface="Courier New" panose="02070309020205020404" pitchFamily="49" charset="0"/>
              <a:buChar char="o"/>
            </a:pPr>
            <a:r>
              <a:rPr lang="hu-HU" altLang="hu-HU" b="1" dirty="0">
                <a:solidFill>
                  <a:srgbClr val="008080"/>
                </a:solidFill>
              </a:rPr>
              <a:t>2013-2015.</a:t>
            </a:r>
            <a:r>
              <a:rPr lang="hu-HU" altLang="hu-HU" dirty="0">
                <a:solidFill>
                  <a:srgbClr val="008080"/>
                </a:solidFill>
              </a:rPr>
              <a:t> </a:t>
            </a:r>
            <a:r>
              <a:rPr lang="hu-HU" altLang="hu-HU" dirty="0"/>
              <a:t>Az Országos Vízgyűjtő-gazdálkodási Terv felülvizsgálata, a második VGT elkészítése,</a:t>
            </a:r>
          </a:p>
          <a:p>
            <a:pPr>
              <a:lnSpc>
                <a:spcPct val="120000"/>
              </a:lnSpc>
              <a:buFont typeface="Courier New" panose="02070309020205020404" pitchFamily="49" charset="0"/>
              <a:buChar char="o"/>
            </a:pPr>
            <a:r>
              <a:rPr lang="hu-HU" altLang="hu-HU" b="1" dirty="0">
                <a:solidFill>
                  <a:srgbClr val="008080"/>
                </a:solidFill>
              </a:rPr>
              <a:t>2015.</a:t>
            </a:r>
            <a:r>
              <a:rPr lang="hu-HU" altLang="hu-HU" dirty="0"/>
              <a:t> Az első tervezési ciklusban vállalt célok teljesülése</a:t>
            </a:r>
          </a:p>
          <a:p>
            <a:pPr>
              <a:lnSpc>
                <a:spcPct val="120000"/>
              </a:lnSpc>
              <a:buFont typeface="Courier New" panose="02070309020205020404" pitchFamily="49" charset="0"/>
              <a:buChar char="o"/>
            </a:pPr>
            <a:r>
              <a:rPr lang="hu-HU" b="1" dirty="0">
                <a:solidFill>
                  <a:srgbClr val="008080"/>
                </a:solidFill>
              </a:rPr>
              <a:t>2015-2021.</a:t>
            </a:r>
            <a:r>
              <a:rPr lang="hu-HU" b="1" dirty="0"/>
              <a:t>  </a:t>
            </a:r>
            <a:r>
              <a:rPr lang="hu-HU" dirty="0"/>
              <a:t>A második tervezési ciklus</a:t>
            </a:r>
          </a:p>
          <a:p>
            <a:pPr>
              <a:lnSpc>
                <a:spcPct val="120000"/>
              </a:lnSpc>
              <a:buFont typeface="Courier New" panose="02070309020205020404" pitchFamily="49" charset="0"/>
              <a:buChar char="o"/>
            </a:pPr>
            <a:r>
              <a:rPr lang="hu-HU" b="1" dirty="0">
                <a:solidFill>
                  <a:srgbClr val="008080"/>
                </a:solidFill>
              </a:rPr>
              <a:t>2021-2027.</a:t>
            </a:r>
            <a:r>
              <a:rPr lang="hu-HU" dirty="0"/>
              <a:t>  A harmadik tervezési ciklus</a:t>
            </a:r>
          </a:p>
          <a:p>
            <a:pPr>
              <a:lnSpc>
                <a:spcPct val="120000"/>
              </a:lnSpc>
              <a:buFont typeface="Courier New" panose="02070309020205020404" pitchFamily="49" charset="0"/>
              <a:buChar char="o"/>
            </a:pPr>
            <a:r>
              <a:rPr lang="hu-HU" b="1" dirty="0">
                <a:solidFill>
                  <a:srgbClr val="008080"/>
                </a:solidFill>
              </a:rPr>
              <a:t>2027.</a:t>
            </a:r>
            <a:r>
              <a:rPr lang="hu-HU" dirty="0">
                <a:solidFill>
                  <a:srgbClr val="008080"/>
                </a:solidFill>
              </a:rPr>
              <a:t>  </a:t>
            </a:r>
            <a:r>
              <a:rPr lang="hu-HU" dirty="0"/>
              <a:t>A környezeti célkitűzések teljesülésének végső </a:t>
            </a:r>
            <a:r>
              <a:rPr lang="hu-HU" dirty="0" smtClean="0"/>
              <a:t>határideje</a:t>
            </a:r>
            <a:endParaRPr lang="hu-HU" sz="2800" dirty="0"/>
          </a:p>
        </p:txBody>
      </p:sp>
      <p:sp>
        <p:nvSpPr>
          <p:cNvPr id="4" name="Cím 3"/>
          <p:cNvSpPr>
            <a:spLocks noGrp="1"/>
          </p:cNvSpPr>
          <p:nvPr>
            <p:ph type="title"/>
          </p:nvPr>
        </p:nvSpPr>
        <p:spPr>
          <a:xfrm>
            <a:off x="447989" y="44624"/>
            <a:ext cx="6068227" cy="864096"/>
          </a:xfrm>
        </p:spPr>
        <p:txBody>
          <a:bodyPr/>
          <a:lstStyle/>
          <a:p>
            <a:r>
              <a:rPr lang="hu-HU" dirty="0" smtClean="0"/>
              <a:t>Az EU Víz keretirányelve</a:t>
            </a:r>
            <a:endParaRPr lang="hu-HU" dirty="0"/>
          </a:p>
        </p:txBody>
      </p:sp>
      <p:pic>
        <p:nvPicPr>
          <p:cNvPr id="5" name="Kép 4" descr="http://www.kdvvizig.hu/templates/vizig/images/logofej.png"/>
          <p:cNvPicPr/>
          <p:nvPr/>
        </p:nvPicPr>
        <p:blipFill>
          <a:blip r:embed="rId2">
            <a:extLst>
              <a:ext uri="{28A0092B-C50C-407E-A947-70E740481C1C}">
                <a14:useLocalDpi xmlns:a14="http://schemas.microsoft.com/office/drawing/2010/main" val="0"/>
              </a:ext>
            </a:extLst>
          </a:blip>
          <a:srcRect/>
          <a:stretch>
            <a:fillRect/>
          </a:stretch>
        </p:blipFill>
        <p:spPr bwMode="auto">
          <a:xfrm>
            <a:off x="8244408" y="6043573"/>
            <a:ext cx="604649" cy="608970"/>
          </a:xfrm>
          <a:prstGeom prst="rect">
            <a:avLst/>
          </a:prstGeom>
          <a:noFill/>
          <a:ln>
            <a:noFill/>
          </a:ln>
        </p:spPr>
      </p:pic>
    </p:spTree>
    <p:extLst>
      <p:ext uri="{BB962C8B-B14F-4D97-AF65-F5344CB8AC3E}">
        <p14:creationId xmlns:p14="http://schemas.microsoft.com/office/powerpoint/2010/main" val="3124982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p:cNvSpPr>
            <a:spLocks noGrp="1"/>
          </p:cNvSpPr>
          <p:nvPr>
            <p:ph idx="1"/>
          </p:nvPr>
        </p:nvSpPr>
        <p:spPr>
          <a:xfrm>
            <a:off x="251520" y="1484784"/>
            <a:ext cx="8640959" cy="5184576"/>
          </a:xfrm>
        </p:spPr>
        <p:txBody>
          <a:bodyPr>
            <a:normAutofit fontScale="70000" lnSpcReduction="20000"/>
          </a:bodyPr>
          <a:lstStyle/>
          <a:p>
            <a:pPr marL="0" indent="0">
              <a:buNone/>
            </a:pPr>
            <a:r>
              <a:rPr lang="pt-BR" sz="3400" b="1" dirty="0">
                <a:solidFill>
                  <a:srgbClr val="008080"/>
                </a:solidFill>
                <a:uFill>
                  <a:solidFill>
                    <a:srgbClr val="00B050"/>
                  </a:solidFill>
                </a:uFill>
              </a:rPr>
              <a:t>A VKI</a:t>
            </a:r>
            <a:r>
              <a:rPr lang="hu-HU" sz="3400" b="1" dirty="0">
                <a:solidFill>
                  <a:srgbClr val="008080"/>
                </a:solidFill>
                <a:uFill>
                  <a:solidFill>
                    <a:srgbClr val="00B050"/>
                  </a:solidFill>
                </a:uFill>
              </a:rPr>
              <a:t> </a:t>
            </a:r>
            <a:r>
              <a:rPr lang="hu-HU" sz="3400" b="1" dirty="0" smtClean="0">
                <a:solidFill>
                  <a:srgbClr val="008080"/>
                </a:solidFill>
                <a:uFill>
                  <a:solidFill>
                    <a:srgbClr val="00B050"/>
                  </a:solidFill>
                </a:uFill>
              </a:rPr>
              <a:t>újításai:</a:t>
            </a:r>
          </a:p>
          <a:p>
            <a:pPr marL="0" indent="0">
              <a:lnSpc>
                <a:spcPct val="120000"/>
              </a:lnSpc>
              <a:buNone/>
            </a:pPr>
            <a:endParaRPr lang="hu-HU" b="1" u="sng" dirty="0" smtClean="0">
              <a:uFill>
                <a:solidFill>
                  <a:srgbClr val="00B050"/>
                </a:solidFill>
              </a:uFill>
            </a:endParaRPr>
          </a:p>
          <a:p>
            <a:pPr>
              <a:lnSpc>
                <a:spcPct val="120000"/>
              </a:lnSpc>
              <a:buClr>
                <a:srgbClr val="008080"/>
              </a:buClr>
            </a:pPr>
            <a:r>
              <a:rPr lang="hu-HU" altLang="hu-HU" b="1" dirty="0"/>
              <a:t>Vízgyűjtő-alapú tervezés </a:t>
            </a:r>
            <a:r>
              <a:rPr lang="hu-HU" altLang="hu-HU" dirty="0">
                <a:sym typeface="Wingdings" panose="05000000000000000000" pitchFamily="2" charset="2"/>
              </a:rPr>
              <a:t> nemzetközi problémák kezelése is;</a:t>
            </a:r>
          </a:p>
          <a:p>
            <a:pPr>
              <a:lnSpc>
                <a:spcPct val="120000"/>
              </a:lnSpc>
              <a:buClr>
                <a:srgbClr val="008080"/>
              </a:buClr>
            </a:pPr>
            <a:r>
              <a:rPr lang="hu-HU" altLang="hu-HU" dirty="0"/>
              <a:t>A vízgyűjtőn osztozó országoknak közös tervet kell készíteniük (Duna vízgyűjtő);</a:t>
            </a:r>
            <a:endParaRPr lang="hu-HU" altLang="hu-HU" dirty="0">
              <a:sym typeface="Wingdings" panose="05000000000000000000" pitchFamily="2" charset="2"/>
            </a:endParaRPr>
          </a:p>
          <a:p>
            <a:pPr>
              <a:lnSpc>
                <a:spcPct val="120000"/>
              </a:lnSpc>
              <a:buClr>
                <a:srgbClr val="008080"/>
              </a:buClr>
            </a:pPr>
            <a:r>
              <a:rPr lang="hu-HU" altLang="hu-HU" b="1" dirty="0">
                <a:sym typeface="Wingdings" panose="05000000000000000000" pitchFamily="2" charset="2"/>
              </a:rPr>
              <a:t>Nyílt tervezés</a:t>
            </a:r>
            <a:r>
              <a:rPr lang="hu-HU" altLang="hu-HU" dirty="0">
                <a:sym typeface="Wingdings" panose="05000000000000000000" pitchFamily="2" charset="2"/>
              </a:rPr>
              <a:t>, a társadalom bevonása;</a:t>
            </a:r>
          </a:p>
          <a:p>
            <a:pPr>
              <a:lnSpc>
                <a:spcPct val="120000"/>
              </a:lnSpc>
              <a:buClr>
                <a:srgbClr val="008080"/>
              </a:buClr>
            </a:pPr>
            <a:r>
              <a:rPr lang="hu-HU" altLang="hu-HU" b="1" dirty="0">
                <a:sym typeface="Wingdings" panose="05000000000000000000" pitchFamily="2" charset="2"/>
              </a:rPr>
              <a:t>Ökológiai szemlélet </a:t>
            </a:r>
            <a:r>
              <a:rPr lang="hu-HU" altLang="hu-HU" dirty="0">
                <a:sym typeface="Wingdings" panose="05000000000000000000" pitchFamily="2" charset="2"/>
              </a:rPr>
              <a:t>– A jó ökológiai állapot elérése a legfontosabb;</a:t>
            </a:r>
          </a:p>
          <a:p>
            <a:pPr>
              <a:lnSpc>
                <a:spcPct val="120000"/>
              </a:lnSpc>
              <a:buClr>
                <a:srgbClr val="008080"/>
              </a:buClr>
            </a:pPr>
            <a:r>
              <a:rPr lang="hu-HU" altLang="hu-HU" dirty="0"/>
              <a:t>Kötelező koordinálni az illetékes hatóságok tevékenységét;</a:t>
            </a:r>
          </a:p>
          <a:p>
            <a:pPr>
              <a:lnSpc>
                <a:spcPct val="120000"/>
              </a:lnSpc>
              <a:buClr>
                <a:srgbClr val="008080"/>
              </a:buClr>
            </a:pPr>
            <a:r>
              <a:rPr lang="hu-HU" altLang="hu-HU" dirty="0"/>
              <a:t>Alkalmazni kell a </a:t>
            </a:r>
            <a:r>
              <a:rPr lang="hu-HU" altLang="hu-HU" b="1" dirty="0"/>
              <a:t>költségvisszatérülés-elvét</a:t>
            </a:r>
            <a:r>
              <a:rPr lang="hu-HU" altLang="hu-HU" dirty="0"/>
              <a:t>;</a:t>
            </a:r>
          </a:p>
          <a:p>
            <a:pPr>
              <a:lnSpc>
                <a:spcPct val="120000"/>
              </a:lnSpc>
              <a:buClr>
                <a:srgbClr val="008080"/>
              </a:buClr>
            </a:pPr>
            <a:r>
              <a:rPr lang="hu-HU" altLang="hu-HU" dirty="0"/>
              <a:t>Bővített, </a:t>
            </a:r>
            <a:r>
              <a:rPr lang="hu-HU" altLang="hu-HU" b="1" dirty="0"/>
              <a:t>új </a:t>
            </a:r>
            <a:r>
              <a:rPr lang="hu-HU" altLang="hu-HU" b="1" dirty="0" err="1"/>
              <a:t>monitoringot</a:t>
            </a:r>
            <a:r>
              <a:rPr lang="hu-HU" altLang="hu-HU" b="1" dirty="0"/>
              <a:t> </a:t>
            </a:r>
            <a:r>
              <a:rPr lang="hu-HU" altLang="hu-HU" dirty="0"/>
              <a:t>kell bevezetni (vizek és a hozzájuk közvetlenül kapcsolódó területek élővilágának megfigyelése)</a:t>
            </a:r>
          </a:p>
        </p:txBody>
      </p:sp>
      <p:sp>
        <p:nvSpPr>
          <p:cNvPr id="4" name="Cím 3"/>
          <p:cNvSpPr>
            <a:spLocks noGrp="1"/>
          </p:cNvSpPr>
          <p:nvPr>
            <p:ph type="title"/>
          </p:nvPr>
        </p:nvSpPr>
        <p:spPr>
          <a:xfrm>
            <a:off x="447989" y="44624"/>
            <a:ext cx="6068227" cy="864096"/>
          </a:xfrm>
        </p:spPr>
        <p:txBody>
          <a:bodyPr/>
          <a:lstStyle/>
          <a:p>
            <a:r>
              <a:rPr lang="hu-HU" dirty="0" smtClean="0"/>
              <a:t>Az EU Víz keretirányelve</a:t>
            </a:r>
            <a:endParaRPr lang="hu-HU" dirty="0"/>
          </a:p>
        </p:txBody>
      </p:sp>
      <p:pic>
        <p:nvPicPr>
          <p:cNvPr id="5" name="Kép 4" descr="http://www.kdvvizig.hu/templates/vizig/images/logofej.png"/>
          <p:cNvPicPr/>
          <p:nvPr/>
        </p:nvPicPr>
        <p:blipFill>
          <a:blip r:embed="rId2">
            <a:extLst>
              <a:ext uri="{28A0092B-C50C-407E-A947-70E740481C1C}">
                <a14:useLocalDpi xmlns:a14="http://schemas.microsoft.com/office/drawing/2010/main" val="0"/>
              </a:ext>
            </a:extLst>
          </a:blip>
          <a:srcRect/>
          <a:stretch>
            <a:fillRect/>
          </a:stretch>
        </p:blipFill>
        <p:spPr bwMode="auto">
          <a:xfrm>
            <a:off x="8244408" y="6043573"/>
            <a:ext cx="604649" cy="608970"/>
          </a:xfrm>
          <a:prstGeom prst="rect">
            <a:avLst/>
          </a:prstGeom>
          <a:noFill/>
          <a:ln>
            <a:noFill/>
          </a:ln>
        </p:spPr>
      </p:pic>
    </p:spTree>
    <p:extLst>
      <p:ext uri="{BB962C8B-B14F-4D97-AF65-F5344CB8AC3E}">
        <p14:creationId xmlns:p14="http://schemas.microsoft.com/office/powerpoint/2010/main" val="2669362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p:cNvSpPr>
            <a:spLocks noGrp="1"/>
          </p:cNvSpPr>
          <p:nvPr>
            <p:ph idx="1"/>
          </p:nvPr>
        </p:nvSpPr>
        <p:spPr>
          <a:xfrm>
            <a:off x="3575050" y="1638752"/>
            <a:ext cx="5111750" cy="4691063"/>
          </a:xfrm>
        </p:spPr>
        <p:txBody>
          <a:bodyPr>
            <a:normAutofit fontScale="62500" lnSpcReduction="20000"/>
          </a:bodyPr>
          <a:lstStyle/>
          <a:p>
            <a:pPr>
              <a:lnSpc>
                <a:spcPct val="120000"/>
              </a:lnSpc>
              <a:buClr>
                <a:srgbClr val="008080"/>
              </a:buClr>
            </a:pPr>
            <a:r>
              <a:rPr lang="hu-HU" dirty="0"/>
              <a:t>2009 végéig</a:t>
            </a:r>
            <a:r>
              <a:rPr lang="hu-HU" dirty="0">
                <a:latin typeface="Arial" charset="0"/>
              </a:rPr>
              <a:t>;</a:t>
            </a:r>
            <a:r>
              <a:rPr lang="hu-HU" dirty="0"/>
              <a:t> </a:t>
            </a:r>
          </a:p>
          <a:p>
            <a:pPr>
              <a:lnSpc>
                <a:spcPct val="120000"/>
              </a:lnSpc>
              <a:buClr>
                <a:srgbClr val="008080"/>
              </a:buClr>
            </a:pPr>
            <a:r>
              <a:rPr lang="hu-HU" dirty="0"/>
              <a:t>Azoknak az intézkedéseknek és programoknak az összefoglalása, melyek végrehajtása szükséges a </a:t>
            </a:r>
            <a:r>
              <a:rPr lang="hu-HU" dirty="0" err="1"/>
              <a:t>VKI-ben</a:t>
            </a:r>
            <a:r>
              <a:rPr lang="hu-HU" dirty="0"/>
              <a:t> kitűzött cél eléréséhez</a:t>
            </a:r>
            <a:r>
              <a:rPr lang="hu-HU" dirty="0">
                <a:latin typeface="Arial" charset="0"/>
              </a:rPr>
              <a:t>;</a:t>
            </a:r>
          </a:p>
          <a:p>
            <a:pPr>
              <a:lnSpc>
                <a:spcPct val="120000"/>
              </a:lnSpc>
              <a:buClr>
                <a:srgbClr val="008080"/>
              </a:buClr>
            </a:pPr>
            <a:r>
              <a:rPr lang="hu-HU" dirty="0"/>
              <a:t>Magyarország Vízgyűjtő-gazdálkodási Terve a Duna-medence magyarországi részét fedi le</a:t>
            </a:r>
            <a:r>
              <a:rPr lang="hu-HU" dirty="0">
                <a:latin typeface="Arial" charset="0"/>
              </a:rPr>
              <a:t>;</a:t>
            </a:r>
          </a:p>
          <a:p>
            <a:pPr>
              <a:lnSpc>
                <a:spcPct val="120000"/>
              </a:lnSpc>
              <a:buClr>
                <a:srgbClr val="008080"/>
              </a:buClr>
            </a:pPr>
            <a:r>
              <a:rPr lang="hu-HU" dirty="0"/>
              <a:t>Négy részvízgyűjtő (Duna, Tisza, Dráva, Balaton)</a:t>
            </a:r>
            <a:r>
              <a:rPr lang="hu-HU" dirty="0">
                <a:latin typeface="Arial" charset="0"/>
              </a:rPr>
              <a:t>;</a:t>
            </a:r>
          </a:p>
          <a:p>
            <a:pPr>
              <a:lnSpc>
                <a:spcPct val="120000"/>
              </a:lnSpc>
              <a:buClr>
                <a:srgbClr val="008080"/>
              </a:buClr>
            </a:pPr>
            <a:r>
              <a:rPr lang="hu-HU" dirty="0"/>
              <a:t>42 db tervezési alegység</a:t>
            </a:r>
            <a:r>
              <a:rPr lang="hu-HU" dirty="0">
                <a:latin typeface="Arial" charset="0"/>
              </a:rPr>
              <a:t>;</a:t>
            </a:r>
          </a:p>
          <a:p>
            <a:pPr>
              <a:lnSpc>
                <a:spcPct val="120000"/>
              </a:lnSpc>
              <a:buClr>
                <a:srgbClr val="008080"/>
              </a:buClr>
            </a:pPr>
            <a:r>
              <a:rPr lang="hu-HU" dirty="0"/>
              <a:t>A tervezés legkisebb egységei a víztestek</a:t>
            </a:r>
            <a:r>
              <a:rPr lang="hu-HU" dirty="0" smtClean="0">
                <a:latin typeface="Arial" charset="0"/>
              </a:rPr>
              <a:t>.</a:t>
            </a:r>
            <a:endParaRPr lang="hu-HU" dirty="0"/>
          </a:p>
        </p:txBody>
      </p:sp>
      <p:sp>
        <p:nvSpPr>
          <p:cNvPr id="4" name="Cím 3"/>
          <p:cNvSpPr>
            <a:spLocks noGrp="1"/>
          </p:cNvSpPr>
          <p:nvPr>
            <p:ph type="title"/>
          </p:nvPr>
        </p:nvSpPr>
        <p:spPr>
          <a:xfrm>
            <a:off x="447989" y="44624"/>
            <a:ext cx="8238811" cy="864096"/>
          </a:xfrm>
        </p:spPr>
        <p:txBody>
          <a:bodyPr>
            <a:normAutofit/>
          </a:bodyPr>
          <a:lstStyle/>
          <a:p>
            <a:r>
              <a:rPr lang="hu-HU" dirty="0" smtClean="0"/>
              <a:t>Általános áttekintés a vízgyűjtő-gazdálkodási tervekről</a:t>
            </a:r>
            <a:endParaRPr lang="hu-HU" dirty="0"/>
          </a:p>
        </p:txBody>
      </p:sp>
      <p:pic>
        <p:nvPicPr>
          <p:cNvPr id="5" name="Kép 4" descr="részvgy.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607" y="1435100"/>
            <a:ext cx="3111906" cy="213570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Kép 5" descr="alegységek.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607" y="3984284"/>
            <a:ext cx="3096344" cy="21418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Kép 6" descr="http://www.kdvvizig.hu/templates/vizig/images/logofej.png"/>
          <p:cNvPicPr/>
          <p:nvPr/>
        </p:nvPicPr>
        <p:blipFill>
          <a:blip r:embed="rId5">
            <a:extLst>
              <a:ext uri="{28A0092B-C50C-407E-A947-70E740481C1C}">
                <a14:useLocalDpi xmlns:a14="http://schemas.microsoft.com/office/drawing/2010/main" val="0"/>
              </a:ext>
            </a:extLst>
          </a:blip>
          <a:srcRect/>
          <a:stretch>
            <a:fillRect/>
          </a:stretch>
        </p:blipFill>
        <p:spPr bwMode="auto">
          <a:xfrm>
            <a:off x="8244408" y="6043573"/>
            <a:ext cx="604649" cy="608970"/>
          </a:xfrm>
          <a:prstGeom prst="rect">
            <a:avLst/>
          </a:prstGeom>
          <a:noFill/>
          <a:ln>
            <a:noFill/>
          </a:ln>
        </p:spPr>
      </p:pic>
    </p:spTree>
    <p:extLst>
      <p:ext uri="{BB962C8B-B14F-4D97-AF65-F5344CB8AC3E}">
        <p14:creationId xmlns:p14="http://schemas.microsoft.com/office/powerpoint/2010/main" val="179674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p:cNvSpPr>
            <a:spLocks noGrp="1"/>
          </p:cNvSpPr>
          <p:nvPr>
            <p:ph idx="1"/>
          </p:nvPr>
        </p:nvSpPr>
        <p:spPr>
          <a:xfrm>
            <a:off x="447989" y="1435100"/>
            <a:ext cx="8238811" cy="5090244"/>
          </a:xfrm>
        </p:spPr>
        <p:txBody>
          <a:bodyPr>
            <a:normAutofit fontScale="70000" lnSpcReduction="20000"/>
          </a:bodyPr>
          <a:lstStyle/>
          <a:p>
            <a:pPr marL="0" indent="0">
              <a:buNone/>
            </a:pPr>
            <a:r>
              <a:rPr lang="hu-HU" sz="3400" b="1" dirty="0">
                <a:solidFill>
                  <a:srgbClr val="008080"/>
                </a:solidFill>
                <a:uFill>
                  <a:solidFill>
                    <a:srgbClr val="00B050"/>
                  </a:solidFill>
                </a:uFill>
              </a:rPr>
              <a:t>A </a:t>
            </a:r>
            <a:r>
              <a:rPr lang="hu-HU" sz="3400" b="1" dirty="0" smtClean="0">
                <a:solidFill>
                  <a:srgbClr val="008080"/>
                </a:solidFill>
                <a:uFill>
                  <a:solidFill>
                    <a:srgbClr val="00B050"/>
                  </a:solidFill>
                </a:uFill>
              </a:rPr>
              <a:t>Vízgyűjtő-gazdálkodási </a:t>
            </a:r>
            <a:r>
              <a:rPr lang="hu-HU" sz="3400" b="1" dirty="0">
                <a:solidFill>
                  <a:srgbClr val="008080"/>
                </a:solidFill>
                <a:uFill>
                  <a:solidFill>
                    <a:srgbClr val="00B050"/>
                  </a:solidFill>
                </a:uFill>
              </a:rPr>
              <a:t>Terv tartalmazza</a:t>
            </a:r>
            <a:r>
              <a:rPr lang="hu-HU" sz="3400" dirty="0">
                <a:solidFill>
                  <a:srgbClr val="008080"/>
                </a:solidFill>
              </a:rPr>
              <a:t>:</a:t>
            </a:r>
          </a:p>
          <a:p>
            <a:endParaRPr lang="hu-HU" sz="1800" dirty="0"/>
          </a:p>
          <a:p>
            <a:pPr>
              <a:lnSpc>
                <a:spcPct val="150000"/>
              </a:lnSpc>
              <a:buClr>
                <a:srgbClr val="008080"/>
              </a:buClr>
            </a:pPr>
            <a:r>
              <a:rPr lang="hu-HU" dirty="0"/>
              <a:t>A vízgyűjtők és víztestek általános jellemzése</a:t>
            </a:r>
          </a:p>
          <a:p>
            <a:pPr>
              <a:lnSpc>
                <a:spcPct val="150000"/>
              </a:lnSpc>
              <a:buClr>
                <a:srgbClr val="008080"/>
              </a:buClr>
            </a:pPr>
            <a:r>
              <a:rPr lang="hu-HU" dirty="0"/>
              <a:t>Emberi tevékenységből eredő terhelések és hatások</a:t>
            </a:r>
          </a:p>
          <a:p>
            <a:pPr>
              <a:lnSpc>
                <a:spcPct val="150000"/>
              </a:lnSpc>
              <a:buClr>
                <a:srgbClr val="008080"/>
              </a:buClr>
            </a:pPr>
            <a:r>
              <a:rPr lang="hu-HU" dirty="0"/>
              <a:t>Védelem alatt álló területek</a:t>
            </a:r>
          </a:p>
          <a:p>
            <a:pPr>
              <a:lnSpc>
                <a:spcPct val="150000"/>
              </a:lnSpc>
              <a:buClr>
                <a:srgbClr val="008080"/>
              </a:buClr>
            </a:pPr>
            <a:r>
              <a:rPr lang="hu-HU" dirty="0"/>
              <a:t>Monitoring hálózatok és programok</a:t>
            </a:r>
          </a:p>
          <a:p>
            <a:pPr>
              <a:lnSpc>
                <a:spcPct val="150000"/>
              </a:lnSpc>
              <a:buClr>
                <a:srgbClr val="008080"/>
              </a:buClr>
            </a:pPr>
            <a:r>
              <a:rPr lang="hu-HU" dirty="0"/>
              <a:t>A víztestek állapotértékelése, jelentős vízgazdálkodási </a:t>
            </a:r>
            <a:br>
              <a:rPr lang="hu-HU" dirty="0"/>
            </a:br>
            <a:r>
              <a:rPr lang="hu-HU" dirty="0"/>
              <a:t>kérdések azonosítása</a:t>
            </a:r>
          </a:p>
          <a:p>
            <a:pPr>
              <a:lnSpc>
                <a:spcPct val="150000"/>
              </a:lnSpc>
              <a:buClr>
                <a:srgbClr val="008080"/>
              </a:buClr>
            </a:pPr>
            <a:r>
              <a:rPr lang="hu-HU" dirty="0"/>
              <a:t>Környezeti célkitűzések</a:t>
            </a:r>
          </a:p>
          <a:p>
            <a:pPr>
              <a:lnSpc>
                <a:spcPct val="150000"/>
              </a:lnSpc>
              <a:buClr>
                <a:srgbClr val="008080"/>
              </a:buClr>
            </a:pPr>
            <a:r>
              <a:rPr lang="hu-HU" dirty="0"/>
              <a:t>Intézkedési programok</a:t>
            </a:r>
          </a:p>
          <a:p>
            <a:pPr>
              <a:lnSpc>
                <a:spcPct val="150000"/>
              </a:lnSpc>
              <a:buClr>
                <a:srgbClr val="008080"/>
              </a:buClr>
            </a:pPr>
            <a:r>
              <a:rPr lang="hu-HU" dirty="0"/>
              <a:t>Társadalom bevonása</a:t>
            </a:r>
          </a:p>
          <a:p>
            <a:endParaRPr lang="hu-HU" dirty="0"/>
          </a:p>
        </p:txBody>
      </p:sp>
      <p:sp>
        <p:nvSpPr>
          <p:cNvPr id="4" name="Cím 3"/>
          <p:cNvSpPr>
            <a:spLocks noGrp="1"/>
          </p:cNvSpPr>
          <p:nvPr>
            <p:ph type="title"/>
          </p:nvPr>
        </p:nvSpPr>
        <p:spPr>
          <a:xfrm>
            <a:off x="447989" y="44624"/>
            <a:ext cx="8238811" cy="864096"/>
          </a:xfrm>
        </p:spPr>
        <p:txBody>
          <a:bodyPr>
            <a:normAutofit/>
          </a:bodyPr>
          <a:lstStyle/>
          <a:p>
            <a:r>
              <a:rPr lang="hu-HU" dirty="0"/>
              <a:t>Általános áttekintés a vízgyűjtő-gazdálkodási tervekről</a:t>
            </a:r>
          </a:p>
        </p:txBody>
      </p:sp>
      <p:pic>
        <p:nvPicPr>
          <p:cNvPr id="5" name="Kép 4" descr="http://www.kdvvizig.hu/templates/vizig/images/logofej.png"/>
          <p:cNvPicPr/>
          <p:nvPr/>
        </p:nvPicPr>
        <p:blipFill>
          <a:blip r:embed="rId2">
            <a:extLst>
              <a:ext uri="{28A0092B-C50C-407E-A947-70E740481C1C}">
                <a14:useLocalDpi xmlns:a14="http://schemas.microsoft.com/office/drawing/2010/main" val="0"/>
              </a:ext>
            </a:extLst>
          </a:blip>
          <a:srcRect/>
          <a:stretch>
            <a:fillRect/>
          </a:stretch>
        </p:blipFill>
        <p:spPr bwMode="auto">
          <a:xfrm>
            <a:off x="8244408" y="6043573"/>
            <a:ext cx="604649" cy="608970"/>
          </a:xfrm>
          <a:prstGeom prst="rect">
            <a:avLst/>
          </a:prstGeom>
          <a:noFill/>
          <a:ln>
            <a:noFill/>
          </a:ln>
        </p:spPr>
      </p:pic>
    </p:spTree>
    <p:extLst>
      <p:ext uri="{BB962C8B-B14F-4D97-AF65-F5344CB8AC3E}">
        <p14:creationId xmlns:p14="http://schemas.microsoft.com/office/powerpoint/2010/main" val="3220414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p:cNvSpPr>
            <a:spLocks noGrp="1"/>
          </p:cNvSpPr>
          <p:nvPr>
            <p:ph idx="1"/>
          </p:nvPr>
        </p:nvSpPr>
        <p:spPr>
          <a:xfrm>
            <a:off x="447989" y="1435100"/>
            <a:ext cx="8238811" cy="5217443"/>
          </a:xfrm>
        </p:spPr>
        <p:txBody>
          <a:bodyPr>
            <a:normAutofit lnSpcReduction="10000"/>
          </a:bodyPr>
          <a:lstStyle/>
          <a:p>
            <a:pPr>
              <a:lnSpc>
                <a:spcPct val="110000"/>
              </a:lnSpc>
              <a:buClr>
                <a:srgbClr val="008080"/>
              </a:buClr>
            </a:pPr>
            <a:r>
              <a:rPr lang="hu-HU" altLang="hu-HU" sz="2400" dirty="0">
                <a:cs typeface="Times New Roman" panose="02020603050405020304" pitchFamily="18" charset="0"/>
              </a:rPr>
              <a:t>Új módszertanok kidolgozása</a:t>
            </a:r>
            <a:r>
              <a:rPr lang="hu-HU" altLang="hu-HU" sz="2400" dirty="0" smtClean="0">
                <a:cs typeface="Times New Roman" panose="02020603050405020304" pitchFamily="18" charset="0"/>
              </a:rPr>
              <a:t>,</a:t>
            </a:r>
          </a:p>
          <a:p>
            <a:pPr lvl="1">
              <a:lnSpc>
                <a:spcPct val="110000"/>
              </a:lnSpc>
              <a:buClr>
                <a:srgbClr val="008080"/>
              </a:buClr>
            </a:pPr>
            <a:r>
              <a:rPr lang="hu-HU" altLang="hu-HU" sz="2000" dirty="0">
                <a:cs typeface="Times New Roman" panose="02020603050405020304" pitchFamily="18" charset="0"/>
              </a:rPr>
              <a:t>Állóvíz, vízfolyás és felszín alatti víztestek lehatárolásának </a:t>
            </a:r>
            <a:r>
              <a:rPr lang="hu-HU" altLang="hu-HU" sz="2000" dirty="0" smtClean="0">
                <a:cs typeface="Times New Roman" panose="02020603050405020304" pitchFamily="18" charset="0"/>
              </a:rPr>
              <a:t>felülvizsgálata,</a:t>
            </a:r>
          </a:p>
          <a:p>
            <a:pPr lvl="1">
              <a:lnSpc>
                <a:spcPct val="110000"/>
              </a:lnSpc>
              <a:buClr>
                <a:srgbClr val="008080"/>
              </a:buClr>
            </a:pPr>
            <a:r>
              <a:rPr lang="hu-HU" sz="2000" dirty="0"/>
              <a:t>Tipológia biológiai </a:t>
            </a:r>
            <a:r>
              <a:rPr lang="hu-HU" sz="2000" dirty="0" err="1" smtClean="0"/>
              <a:t>validációja</a:t>
            </a:r>
            <a:r>
              <a:rPr lang="hu-HU" sz="2000" dirty="0" smtClean="0"/>
              <a:t>,</a:t>
            </a:r>
          </a:p>
          <a:p>
            <a:pPr lvl="1">
              <a:lnSpc>
                <a:spcPct val="110000"/>
              </a:lnSpc>
              <a:buClr>
                <a:srgbClr val="008080"/>
              </a:buClr>
            </a:pPr>
            <a:r>
              <a:rPr lang="hu-HU" sz="2000" dirty="0" smtClean="0"/>
              <a:t>Erősen módosított víztestek kijelölése EU szabvány szerint,</a:t>
            </a:r>
            <a:endParaRPr lang="hu-HU" sz="2000" dirty="0"/>
          </a:p>
          <a:p>
            <a:pPr lvl="1">
              <a:lnSpc>
                <a:spcPct val="110000"/>
              </a:lnSpc>
              <a:buClr>
                <a:srgbClr val="008080"/>
              </a:buClr>
            </a:pPr>
            <a:r>
              <a:rPr lang="hu-HU" sz="2000" dirty="0"/>
              <a:t>VGT-1-ben adathiányos típusokra az elérhető adatok alapján értékelési rendszerek </a:t>
            </a:r>
            <a:r>
              <a:rPr lang="hu-HU" sz="2000" dirty="0" smtClean="0"/>
              <a:t>kidolgozása,</a:t>
            </a:r>
          </a:p>
          <a:p>
            <a:pPr lvl="1">
              <a:lnSpc>
                <a:spcPct val="110000"/>
              </a:lnSpc>
              <a:buClr>
                <a:srgbClr val="008080"/>
              </a:buClr>
            </a:pPr>
            <a:r>
              <a:rPr lang="hu-HU" altLang="ja-JP" sz="2000" dirty="0"/>
              <a:t>DPSIR módszer alkalmazása a terhelések, hatások elemzéséhez</a:t>
            </a:r>
            <a:endParaRPr lang="hu-HU" sz="2000" dirty="0" smtClean="0"/>
          </a:p>
          <a:p>
            <a:pPr>
              <a:lnSpc>
                <a:spcPct val="110000"/>
              </a:lnSpc>
              <a:buClr>
                <a:srgbClr val="008080"/>
              </a:buClr>
            </a:pPr>
            <a:r>
              <a:rPr lang="hu-HU" altLang="hu-HU" sz="2400" dirty="0" smtClean="0">
                <a:cs typeface="Times New Roman" panose="02020603050405020304" pitchFamily="18" charset="0"/>
              </a:rPr>
              <a:t>Adatbázis felülvizsgálata,</a:t>
            </a:r>
            <a:endParaRPr lang="hu-HU" altLang="hu-HU" sz="2400" dirty="0">
              <a:cs typeface="Times New Roman" panose="02020603050405020304" pitchFamily="18" charset="0"/>
            </a:endParaRPr>
          </a:p>
          <a:p>
            <a:pPr>
              <a:lnSpc>
                <a:spcPct val="110000"/>
              </a:lnSpc>
              <a:buClr>
                <a:srgbClr val="008080"/>
              </a:buClr>
            </a:pPr>
            <a:r>
              <a:rPr lang="hu-HU" altLang="hu-HU" sz="2400" dirty="0">
                <a:cs typeface="Times New Roman" panose="02020603050405020304" pitchFamily="18" charset="0"/>
              </a:rPr>
              <a:t>Monitoring fejlesztése (különösen biológia),</a:t>
            </a:r>
          </a:p>
          <a:p>
            <a:pPr>
              <a:lnSpc>
                <a:spcPct val="110000"/>
              </a:lnSpc>
              <a:buClr>
                <a:srgbClr val="008080"/>
              </a:buClr>
            </a:pPr>
            <a:r>
              <a:rPr lang="hu-HU" altLang="hu-HU" sz="2400" dirty="0">
                <a:cs typeface="Times New Roman" panose="02020603050405020304" pitchFamily="18" charset="0"/>
              </a:rPr>
              <a:t>Intézkedések átdolgozása,</a:t>
            </a:r>
          </a:p>
          <a:p>
            <a:pPr>
              <a:lnSpc>
                <a:spcPct val="110000"/>
              </a:lnSpc>
              <a:buClr>
                <a:srgbClr val="008080"/>
              </a:buClr>
            </a:pPr>
            <a:r>
              <a:rPr lang="hu-HU" altLang="hu-HU" sz="2400" dirty="0" smtClean="0">
                <a:cs typeface="Times New Roman" panose="02020603050405020304" pitchFamily="18" charset="0"/>
              </a:rPr>
              <a:t>ÁKK</a:t>
            </a:r>
            <a:endParaRPr lang="hu-HU" altLang="hu-HU" sz="2400" dirty="0">
              <a:cs typeface="Times New Roman" panose="02020603050405020304" pitchFamily="18" charset="0"/>
            </a:endParaRPr>
          </a:p>
          <a:p>
            <a:endParaRPr lang="hu-HU" dirty="0"/>
          </a:p>
        </p:txBody>
      </p:sp>
      <p:sp>
        <p:nvSpPr>
          <p:cNvPr id="4" name="Cím 3"/>
          <p:cNvSpPr>
            <a:spLocks noGrp="1"/>
          </p:cNvSpPr>
          <p:nvPr>
            <p:ph type="title"/>
          </p:nvPr>
        </p:nvSpPr>
        <p:spPr/>
        <p:txBody>
          <a:bodyPr/>
          <a:lstStyle/>
          <a:p>
            <a:r>
              <a:rPr lang="hu-HU" dirty="0" smtClean="0"/>
              <a:t>A VGT felülvizsgálata</a:t>
            </a:r>
            <a:endParaRPr lang="hu-HU" dirty="0"/>
          </a:p>
        </p:txBody>
      </p:sp>
      <p:pic>
        <p:nvPicPr>
          <p:cNvPr id="5" name="Kép 4" descr="http://www.kdvvizig.hu/templates/vizig/images/logofej.png"/>
          <p:cNvPicPr/>
          <p:nvPr/>
        </p:nvPicPr>
        <p:blipFill>
          <a:blip r:embed="rId2">
            <a:extLst>
              <a:ext uri="{28A0092B-C50C-407E-A947-70E740481C1C}">
                <a14:useLocalDpi xmlns:a14="http://schemas.microsoft.com/office/drawing/2010/main" val="0"/>
              </a:ext>
            </a:extLst>
          </a:blip>
          <a:srcRect/>
          <a:stretch>
            <a:fillRect/>
          </a:stretch>
        </p:blipFill>
        <p:spPr bwMode="auto">
          <a:xfrm>
            <a:off x="8244408" y="6043573"/>
            <a:ext cx="604649" cy="608970"/>
          </a:xfrm>
          <a:prstGeom prst="rect">
            <a:avLst/>
          </a:prstGeom>
          <a:noFill/>
          <a:ln>
            <a:noFill/>
          </a:ln>
        </p:spPr>
      </p:pic>
    </p:spTree>
    <p:extLst>
      <p:ext uri="{BB962C8B-B14F-4D97-AF65-F5344CB8AC3E}">
        <p14:creationId xmlns:p14="http://schemas.microsoft.com/office/powerpoint/2010/main" val="3016635051"/>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GYEN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1680</TotalTime>
  <Words>2532</Words>
  <Application>Microsoft Office PowerPoint</Application>
  <PresentationFormat>Diavetítés a képernyőre (4:3 oldalarány)</PresentationFormat>
  <Paragraphs>234</Paragraphs>
  <Slides>22</Slides>
  <Notes>14</Notes>
  <HiddenSlides>0</HiddenSlides>
  <MMClips>0</MMClips>
  <ScaleCrop>false</ScaleCrop>
  <HeadingPairs>
    <vt:vector size="4" baseType="variant">
      <vt:variant>
        <vt:lpstr>Téma</vt:lpstr>
      </vt:variant>
      <vt:variant>
        <vt:i4>1</vt:i4>
      </vt:variant>
      <vt:variant>
        <vt:lpstr>Diacímek</vt:lpstr>
      </vt:variant>
      <vt:variant>
        <vt:i4>22</vt:i4>
      </vt:variant>
    </vt:vector>
  </HeadingPairs>
  <TitlesOfParts>
    <vt:vector size="23" baseType="lpstr">
      <vt:lpstr>Office-téma</vt:lpstr>
      <vt:lpstr>A RÁCKEVEI – SOROKSÁRI - DUNAÁG VÍZGAZDÁLKODÁSA  Az Országos Vízügyi főigazgatóság ÉS A Közép-Duna - völgyi Vízügyi Igazgatóság SZAKMAI FÓRUMA    A Ráckevei – Soroksári - Dunaág vízgyűjtő-gazdálkodási terve </vt:lpstr>
      <vt:lpstr>Az előadás tartalma</vt:lpstr>
      <vt:lpstr>Az EU Víz keretirányelve</vt:lpstr>
      <vt:lpstr>Az EU Víz keretirányelve</vt:lpstr>
      <vt:lpstr>Az EU Víz keretirányelve</vt:lpstr>
      <vt:lpstr>Az EU Víz keretirányelve</vt:lpstr>
      <vt:lpstr>Általános áttekintés a vízgyűjtő-gazdálkodási tervekről</vt:lpstr>
      <vt:lpstr>Általános áttekintés a vízgyűjtő-gazdálkodási tervekről</vt:lpstr>
      <vt:lpstr>A VGT felülvizsgálata</vt:lpstr>
      <vt:lpstr>Az rsd Vízgyűjtő-gazdálkodási terve</vt:lpstr>
      <vt:lpstr>Jelentős vízgazdálkodási kérdések</vt:lpstr>
      <vt:lpstr>Terhelések és hatások - szennyvízbevezetések</vt:lpstr>
      <vt:lpstr>Terhelések és hatások – bányatelkek és prtr telephelyek</vt:lpstr>
      <vt:lpstr>Terhelések és hatások – diffúz szennyezések</vt:lpstr>
      <vt:lpstr>Terhelések és hatások – vízminőségi káresemények</vt:lpstr>
      <vt:lpstr>Terhelések és hatások – hidromorfológia</vt:lpstr>
      <vt:lpstr>Terhelések és hatások – felszíni vízkivételek</vt:lpstr>
      <vt:lpstr>Felszínalatti vizek</vt:lpstr>
      <vt:lpstr>Felszíni vizek monitoringja</vt:lpstr>
      <vt:lpstr>Minősítés</vt:lpstr>
      <vt:lpstr>Intézkedések tervezése</vt:lpstr>
      <vt:lpstr>KÖSZÖNÖM  A FIGYELMET!</vt:lpstr>
    </vt:vector>
  </TitlesOfParts>
  <Company>novak.adam@gmail.com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Asdfsdafa dsfasd asdf</dc:title>
  <dc:creator>Ádám Novák</dc:creator>
  <cp:lastModifiedBy>Tóth Ágnes</cp:lastModifiedBy>
  <cp:revision>115</cp:revision>
  <dcterms:created xsi:type="dcterms:W3CDTF">2014-03-03T11:13:53Z</dcterms:created>
  <dcterms:modified xsi:type="dcterms:W3CDTF">2015-07-16T06:09:02Z</dcterms:modified>
</cp:coreProperties>
</file>